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89" r:id="rId3"/>
    <p:sldId id="290" r:id="rId4"/>
    <p:sldId id="257" r:id="rId5"/>
    <p:sldId id="258" r:id="rId6"/>
    <p:sldId id="259" r:id="rId7"/>
    <p:sldId id="260" r:id="rId8"/>
    <p:sldId id="261" r:id="rId9"/>
    <p:sldId id="29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2" r:id="rId20"/>
    <p:sldId id="273" r:id="rId21"/>
    <p:sldId id="274" r:id="rId22"/>
    <p:sldId id="276" r:id="rId23"/>
    <p:sldId id="294" r:id="rId24"/>
    <p:sldId id="275" r:id="rId25"/>
    <p:sldId id="271" r:id="rId26"/>
    <p:sldId id="277" r:id="rId27"/>
    <p:sldId id="292" r:id="rId28"/>
    <p:sldId id="293" r:id="rId29"/>
    <p:sldId id="295" r:id="rId30"/>
    <p:sldId id="278" r:id="rId31"/>
    <p:sldId id="279" r:id="rId32"/>
    <p:sldId id="280" r:id="rId33"/>
    <p:sldId id="281" r:id="rId34"/>
    <p:sldId id="282" r:id="rId35"/>
    <p:sldId id="285" r:id="rId36"/>
    <p:sldId id="286" r:id="rId37"/>
    <p:sldId id="287" r:id="rId3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66"/>
    <p:restoredTop sz="96604"/>
  </p:normalViewPr>
  <p:slideViewPr>
    <p:cSldViewPr snapToGrid="0" snapToObjects="1">
      <p:cViewPr varScale="1">
        <p:scale>
          <a:sx n="139" d="100"/>
          <a:sy n="139" d="100"/>
        </p:scale>
        <p:origin x="5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7428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那么沿着video</a:t>
            </a:r>
            <a:r>
              <a:rPr lang="zh-CN" altLang="en-US" dirty="0"/>
              <a:t> </a:t>
            </a:r>
            <a:r>
              <a:rPr lang="en-US" altLang="zh-CN" dirty="0"/>
              <a:t>geometric</a:t>
            </a:r>
            <a:r>
              <a:rPr lang="zh-CN" altLang="en-US" dirty="0"/>
              <a:t> </a:t>
            </a:r>
            <a:r>
              <a:rPr lang="en-US" altLang="zh-CN" dirty="0"/>
              <a:t>prediction</a:t>
            </a:r>
            <a:r>
              <a:rPr lang="zh-CN" altLang="en-US" dirty="0"/>
              <a:t>这个</a:t>
            </a:r>
            <a:r>
              <a:rPr lang="en-US" altLang="zh-CN" dirty="0"/>
              <a:t>topic,</a:t>
            </a:r>
            <a:r>
              <a:rPr lang="zh-CN" altLang="en-US" dirty="0"/>
              <a:t> 有一个非常相近的</a:t>
            </a:r>
            <a:r>
              <a:rPr lang="en-US" altLang="zh-CN" dirty="0"/>
              <a:t>topic</a:t>
            </a:r>
            <a:r>
              <a:rPr lang="zh-CN" altLang="en-US" dirty="0"/>
              <a:t>就是把输入的</a:t>
            </a:r>
            <a:r>
              <a:rPr lang="en-US" altLang="zh-CN" dirty="0"/>
              <a:t>video</a:t>
            </a:r>
            <a:r>
              <a:rPr lang="zh-CN" altLang="en-US" dirty="0"/>
              <a:t>解析渲染相关的通道</a:t>
            </a:r>
            <a:r>
              <a:rPr lang="en-US" altLang="zh-CN" dirty="0"/>
              <a:t>,</a:t>
            </a:r>
            <a:r>
              <a:rPr lang="zh-CN" altLang="en-US" dirty="0"/>
              <a:t> </a:t>
            </a:r>
            <a:r>
              <a:rPr lang="en-US" altLang="zh-CN" dirty="0"/>
              <a:t>inverse</a:t>
            </a:r>
            <a:r>
              <a:rPr lang="zh-CN" altLang="en-US" dirty="0"/>
              <a:t> </a:t>
            </a:r>
            <a:r>
              <a:rPr lang="en-US" altLang="zh-CN" dirty="0"/>
              <a:t>rendering.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在讲这片工作之前</a:t>
            </a:r>
            <a:r>
              <a:rPr lang="en-US" altLang="zh-CN" dirty="0"/>
              <a:t>,</a:t>
            </a:r>
            <a:r>
              <a:rPr lang="zh-CN" altLang="en-US" dirty="0"/>
              <a:t> 我想多联想一些视觉</a:t>
            </a:r>
            <a:r>
              <a:rPr lang="en-US" altLang="zh-CN" dirty="0"/>
              <a:t>topic.</a:t>
            </a:r>
            <a:r>
              <a:rPr lang="zh-CN" altLang="en-US" dirty="0"/>
              <a:t> 在这张韦恩图里</a:t>
            </a:r>
            <a:r>
              <a:rPr lang="en-US" altLang="zh-CN" dirty="0"/>
              <a:t>,</a:t>
            </a:r>
            <a:r>
              <a:rPr lang="zh-CN" altLang="en-US" dirty="0"/>
              <a:t> 左边是启发</a:t>
            </a:r>
            <a:r>
              <a:rPr lang="en-US" altLang="zh-CN" dirty="0" err="1"/>
              <a:t>GenCeption</a:t>
            </a:r>
            <a:r>
              <a:rPr lang="zh-CN" altLang="en-US" dirty="0"/>
              <a:t>的相关工作</a:t>
            </a:r>
            <a:r>
              <a:rPr lang="en-US" altLang="zh-CN" dirty="0"/>
              <a:t>,</a:t>
            </a:r>
            <a:r>
              <a:rPr lang="zh-CN" altLang="en-US" dirty="0"/>
              <a:t> 也是</a:t>
            </a:r>
            <a:r>
              <a:rPr lang="en-US" altLang="zh-CN" dirty="0" err="1"/>
              <a:t>GenCeption</a:t>
            </a:r>
            <a:r>
              <a:rPr lang="zh-CN" altLang="en-US" dirty="0"/>
              <a:t>目前的能力雷达图能覆盖的任务</a:t>
            </a:r>
            <a:r>
              <a:rPr lang="en-US" altLang="zh-CN" dirty="0"/>
              <a:t>:</a:t>
            </a:r>
            <a:r>
              <a:rPr lang="zh-CN" altLang="en-US" dirty="0"/>
              <a:t> </a:t>
            </a:r>
            <a:r>
              <a:rPr lang="en-US" altLang="zh-CN" dirty="0"/>
              <a:t>video</a:t>
            </a:r>
            <a:r>
              <a:rPr lang="zh-CN" altLang="en-US" dirty="0"/>
              <a:t> </a:t>
            </a:r>
            <a:r>
              <a:rPr lang="en-US" altLang="zh-CN" dirty="0"/>
              <a:t>depth</a:t>
            </a:r>
            <a:r>
              <a:rPr lang="zh-CN" altLang="en-US" dirty="0"/>
              <a:t> </a:t>
            </a:r>
            <a:r>
              <a:rPr lang="en-US" altLang="zh-CN" dirty="0"/>
              <a:t>est,</a:t>
            </a:r>
            <a:r>
              <a:rPr lang="zh-CN" altLang="en-US" dirty="0"/>
              <a:t> </a:t>
            </a:r>
            <a:r>
              <a:rPr lang="en-US" altLang="zh-CN" dirty="0"/>
              <a:t>normal</a:t>
            </a:r>
            <a:r>
              <a:rPr lang="zh-CN" altLang="en-US" dirty="0"/>
              <a:t> </a:t>
            </a:r>
            <a:r>
              <a:rPr lang="en-US" altLang="zh-CN" dirty="0"/>
              <a:t>est,</a:t>
            </a:r>
            <a:r>
              <a:rPr lang="zh-CN" altLang="en-US" dirty="0"/>
              <a:t> </a:t>
            </a:r>
            <a:r>
              <a:rPr lang="en-US" altLang="zh-CN" dirty="0"/>
              <a:t>segmentation,</a:t>
            </a:r>
            <a:r>
              <a:rPr lang="zh-CN" altLang="en-US" dirty="0"/>
              <a:t> </a:t>
            </a:r>
            <a:r>
              <a:rPr lang="en-US" altLang="zh-CN" dirty="0" err="1"/>
              <a:t>cam_pose</a:t>
            </a:r>
            <a:r>
              <a:rPr lang="zh-CN" altLang="en-US" dirty="0"/>
              <a:t> </a:t>
            </a:r>
            <a:r>
              <a:rPr lang="en-US" altLang="zh-CN" dirty="0"/>
              <a:t>est</a:t>
            </a:r>
            <a:r>
              <a:rPr lang="zh-CN" altLang="en-US" dirty="0"/>
              <a:t>以及</a:t>
            </a:r>
            <a:r>
              <a:rPr lang="en-US" altLang="zh-CN" dirty="0"/>
              <a:t>3D</a:t>
            </a:r>
            <a:r>
              <a:rPr lang="zh-CN" altLang="en-US" dirty="0"/>
              <a:t> </a:t>
            </a:r>
            <a:r>
              <a:rPr lang="en-US" altLang="zh-CN" dirty="0" err="1"/>
              <a:t>keypoint</a:t>
            </a:r>
            <a:r>
              <a:rPr lang="zh-CN" altLang="en-US" dirty="0"/>
              <a:t> </a:t>
            </a:r>
            <a:r>
              <a:rPr lang="en-US" altLang="zh-CN" dirty="0"/>
              <a:t>est.</a:t>
            </a:r>
            <a:r>
              <a:rPr lang="zh-CN" altLang="en-US" dirty="0"/>
              <a:t> 右边是我认为未来</a:t>
            </a:r>
            <a:r>
              <a:rPr lang="en-US" altLang="zh-CN" dirty="0" err="1"/>
              <a:t>GenCeption</a:t>
            </a:r>
            <a:r>
              <a:rPr lang="zh-CN" altLang="en-US" dirty="0"/>
              <a:t>可能能做的</a:t>
            </a:r>
            <a:r>
              <a:rPr lang="en-US" altLang="zh-CN" dirty="0"/>
              <a:t>topic,</a:t>
            </a:r>
            <a:r>
              <a:rPr lang="zh-CN" altLang="en-US" dirty="0"/>
              <a:t> 也是在某些技术点上和</a:t>
            </a:r>
            <a:r>
              <a:rPr lang="en-US" altLang="zh-CN" dirty="0" err="1"/>
              <a:t>GenCeption</a:t>
            </a:r>
            <a:r>
              <a:rPr lang="zh-CN" altLang="en-US" dirty="0"/>
              <a:t>有关联的工作</a:t>
            </a:r>
            <a:r>
              <a:rPr lang="en-US" altLang="zh-CN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A420D-1B9A-3A48-505F-99D47B6D5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6B03FB-BD5D-3A0D-1416-7A9D3A9E28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91620E-1883-C138-E07E-E8263D9973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B0B769-FB8B-FA5B-76B8-17BF6A3889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797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F7FFD-575F-CC54-4401-D41D13F29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B214CC-BD20-2F74-217A-54D20A25E1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7AB785-6725-ED55-3CD8-C5236FB9D6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8F773-A301-18B4-053D-CD101C4A26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6240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这里是给大家在科普一下depth</a:t>
            </a:r>
            <a:r>
              <a:rPr lang="en-US" altLang="zh-CN" dirty="0"/>
              <a:t>/normal/segmentation</a:t>
            </a:r>
            <a:r>
              <a:rPr lang="zh-CN" altLang="en-US" dirty="0"/>
              <a:t>等</a:t>
            </a:r>
            <a:r>
              <a:rPr lang="en-US" altLang="zh-CN" dirty="0"/>
              <a:t>CV</a:t>
            </a:r>
            <a:r>
              <a:rPr lang="zh-CN" altLang="en-US" dirty="0"/>
              <a:t>任务的技术范式演变过程</a:t>
            </a:r>
            <a:r>
              <a:rPr lang="en-US" altLang="zh-CN" dirty="0"/>
              <a:t>,</a:t>
            </a:r>
            <a:r>
              <a:rPr lang="zh-CN" altLang="en-US" dirty="0"/>
              <a:t> 目的是让我们有一个系统认识</a:t>
            </a:r>
            <a:r>
              <a:rPr lang="en-US" altLang="zh-CN" dirty="0"/>
              <a:t>,</a:t>
            </a:r>
            <a:r>
              <a:rPr lang="zh-CN" altLang="en-US" dirty="0"/>
              <a:t> 理解为什么现在的基础模型类算法能取得这么好的效果</a:t>
            </a:r>
            <a:r>
              <a:rPr lang="en-US" altLang="zh-CN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05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C6D9-CE46-5644-B9AC-9BCA0AC9D996}" type="datetimeFigureOut">
              <a:rPr kumimoji="1" lang="zh-CN" altLang="en-US" smtClean="0"/>
              <a:t>2026/8/1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0BCF-2E6C-6F49-8C89-77FB78F0E4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4917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554480" cy="384048"/>
          </a:xfrm>
          <a:prstGeom prst="roundRect">
            <a:avLst>
              <a:gd name="adj" fmla="val 50000"/>
            </a:avLst>
          </a:prstGeom>
          <a:solidFill>
            <a:srgbClr val="D6304A">
              <a:alpha val="85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554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PAPER READING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412480" y="50292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b="1" kern="0" spc="150" dirty="0">
                <a:solidFill>
                  <a:srgbClr val="AFB6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105156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Video Generation Models are</a:t>
            </a:r>
            <a:endParaRPr lang="en-US" sz="44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General-Purpose Vision Learners</a:t>
            </a:r>
            <a:endParaRPr lang="en-US" sz="4400" dirty="0"/>
          </a:p>
        </p:txBody>
      </p:sp>
      <p:sp>
        <p:nvSpPr>
          <p:cNvPr id="6" name="Shape 4"/>
          <p:cNvSpPr/>
          <p:nvPr/>
        </p:nvSpPr>
        <p:spPr>
          <a:xfrm>
            <a:off x="868680" y="4160520"/>
            <a:ext cx="1097280" cy="0"/>
          </a:xfrm>
          <a:prstGeom prst="line">
            <a:avLst/>
          </a:prstGeom>
          <a:noFill/>
          <a:ln w="38100">
            <a:solidFill>
              <a:srgbClr val="D6304A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 5"/>
          <p:cNvSpPr/>
          <p:nvPr/>
        </p:nvSpPr>
        <p:spPr>
          <a:xfrm>
            <a:off x="822960" y="4315968"/>
            <a:ext cx="10058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i="1" dirty="0">
                <a:solidFill>
                  <a:srgbClr val="C7C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— 迈向 4D </a:t>
            </a:r>
            <a:r>
              <a:rPr lang="en-US" sz="1900" i="1" dirty="0" err="1">
                <a:solidFill>
                  <a:srgbClr val="C7C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世界的通用视觉模型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822960" y="5989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DeepMind</a:t>
            </a:r>
            <a:r>
              <a:rPr lang="en-US" sz="1300" dirty="0">
                <a:solidFill>
                  <a:srgbClr val="9AA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arXiv:2607.09024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6355080"/>
            <a:ext cx="10332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7C84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相关工作调研：Video Geometric Perception · Inverse/Forward Rendering · Video Segmentation · 4D Reconstruction &amp; Prediction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TRACKING &amp; 4D RECONSTRUCTION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2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D4RT: Efficiently Reconstructing Dynamic Scenes One at a Time</a:t>
            </a:r>
          </a:p>
          <a:p>
            <a:pPr marL="0" indent="0">
              <a:lnSpc>
                <a:spcPct val="102000"/>
              </a:lnSpc>
              <a:buNone/>
            </a:pPr>
            <a:r>
              <a:rPr lang="en-US" altLang="zh-CN" sz="2200" b="1" dirty="0">
                <a:solidFill>
                  <a:srgbClr val="20222F"/>
                </a:solidFill>
                <a:latin typeface="Cambria" pitchFamily="34" charset="0"/>
              </a:rPr>
              <a:t>Google</a:t>
            </a:r>
            <a:r>
              <a:rPr lang="zh-CN" altLang="en-US" sz="2200" b="1" dirty="0">
                <a:solidFill>
                  <a:srgbClr val="20222F"/>
                </a:solidFill>
                <a:latin typeface="Cambria" pitchFamily="34" charset="0"/>
              </a:rPr>
              <a:t> </a:t>
            </a:r>
            <a:r>
              <a:rPr lang="en-US" altLang="zh-CN" sz="2200" b="1" dirty="0">
                <a:solidFill>
                  <a:srgbClr val="20222F"/>
                </a:solidFill>
                <a:latin typeface="Cambria" pitchFamily="34" charset="0"/>
              </a:rPr>
              <a:t>DeepMind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457200" y="2057400"/>
            <a:ext cx="512064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  </a:t>
            </a:r>
            <a:r>
              <a:rPr lang="en-US" sz="1250" i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在 4D 重建任务中，摒弃多阶段(MegaSAM)、多任务头(VGGT)、per-scene-optimization (SpatialTracker)。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806440" y="1600200"/>
            <a:ext cx="5897880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10" name="Image 0" descr="/home/claude/work/assets/image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3976" y="1764792"/>
            <a:ext cx="2842808" cy="1819656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5806440" y="3886200"/>
            <a:ext cx="5897880" cy="2240280"/>
          </a:xfrm>
          <a:prstGeom prst="roundRect">
            <a:avLst>
              <a:gd name="adj" fmla="val 3265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12" name="Image 1" descr="/home/claude/work/assets/image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783" y="4050792"/>
            <a:ext cx="5471195" cy="1911096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8B5CF6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4" name="Text 10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TRACKING &amp; 4D RECONSTRUCTION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17" name="Shape 3">
            <a:extLst>
              <a:ext uri="{FF2B5EF4-FFF2-40B4-BE49-F238E27FC236}">
                <a16:creationId xmlns:a16="http://schemas.microsoft.com/office/drawing/2014/main" id="{F96391D1-CBDE-1FDA-3635-B213248A7E98}"/>
              </a:ext>
            </a:extLst>
          </p:cNvPr>
          <p:cNvSpPr/>
          <p:nvPr/>
        </p:nvSpPr>
        <p:spPr>
          <a:xfrm>
            <a:off x="457200" y="1691640"/>
            <a:ext cx="3474720" cy="292608"/>
          </a:xfrm>
          <a:prstGeom prst="roundRect">
            <a:avLst>
              <a:gd name="adj" fmla="val 18750"/>
            </a:avLst>
          </a:prstGeom>
          <a:solidFill>
            <a:srgbClr val="8B5CF6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122303-983C-09B1-0634-B748A828914C}"/>
              </a:ext>
            </a:extLst>
          </p:cNvPr>
          <p:cNvSpPr/>
          <p:nvPr/>
        </p:nvSpPr>
        <p:spPr>
          <a:xfrm>
            <a:off x="457200" y="1691640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altLang="zh-CN" sz="10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Plain-transformer</a:t>
            </a:r>
            <a:r>
              <a:rPr lang="zh-CN" altLang="en-US" sz="10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0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</a:t>
            </a:r>
            <a:r>
              <a:rPr lang="zh-CN" altLang="en-US" sz="10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0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 Forward Reconstruction Model</a:t>
            </a:r>
            <a:endParaRPr lang="en-US" altLang="zh-CN" sz="10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6">
                <a:extLst>
                  <a:ext uri="{FF2B5EF4-FFF2-40B4-BE49-F238E27FC236}">
                    <a16:creationId xmlns:a16="http://schemas.microsoft.com/office/drawing/2014/main" id="{444F5D17-95F6-DC53-7E4E-5078C234BB9E}"/>
                  </a:ext>
                </a:extLst>
              </p:cNvPr>
              <p:cNvSpPr/>
              <p:nvPr/>
            </p:nvSpPr>
            <p:spPr>
              <a:xfrm>
                <a:off x="199697" y="2743200"/>
                <a:ext cx="5606743" cy="3017520"/>
              </a:xfrm>
              <a:prstGeom prst="rect">
                <a:avLst/>
              </a:prstGeom>
              <a:noFill/>
              <a:ln/>
            </p:spPr>
            <p:txBody>
              <a:bodyPr wrap="square" rtlCol="0" anchor="t"/>
              <a:lstStyle/>
              <a:p>
                <a:pPr>
                  <a:lnSpc>
                    <a:spcPct val="112000"/>
                  </a:lnSpc>
                  <a:buSzPct val="100000"/>
                </a:pPr>
                <a:r>
                  <a:rPr lang="zh-CN" altLang="zh-CN" sz="1600" b="1" i="1" dirty="0">
                    <a:solidFill>
                      <a:srgbClr val="20222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架构</a:t>
                </a:r>
                <a:r>
                  <a:rPr lang="zh-CN" altLang="zh-CN" sz="1600" i="1" dirty="0">
                    <a:solidFill>
                      <a:srgbClr val="20222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： Global Encoder + lightweight Pointwise Decoder；视频只编码一次，独立 query 按需解码；一个接口统一 depth、point cloud、3D tracking 和 camera estimation。</a:t>
                </a:r>
                <a:endParaRPr lang="en-US" altLang="zh-CN" sz="1600" i="1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endParaRPr>
              </a:p>
              <a:p>
                <a:pPr>
                  <a:lnSpc>
                    <a:spcPct val="112000"/>
                  </a:lnSpc>
                  <a:buSzPct val="100000"/>
                </a:pPr>
                <a:endParaRPr lang="en-US" sz="1600" i="1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endParaRPr>
              </a:p>
              <a:p>
                <a:pPr>
                  <a:lnSpc>
                    <a:spcPct val="112000"/>
                  </a:lnSpc>
                  <a:buSzPct val="100000"/>
                </a:pPr>
                <a:r>
                  <a:rPr lang="zh-CN" altLang="zh-CN" sz="1600" b="1" i="1" dirty="0">
                    <a:solidFill>
                      <a:srgbClr val="20222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Query token</a:t>
                </a:r>
                <a:r>
                  <a:rPr lang="zh-CN" altLang="zh-CN" sz="1600" i="1" dirty="0">
                    <a:solidFill>
                      <a:srgbClr val="20222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： 2D 源点 </a:t>
                </a:r>
                <a14:m>
                  <m:oMath xmlns:m="http://schemas.openxmlformats.org/officeDocument/2006/math">
                    <m:d>
                      <m:dPr>
                        <m:sepChr m:val=","/>
                        <m:ctrlPr>
                          <a:rPr lang="zh-CN" altLang="en-US" sz="1600" i="1">
                            <a:solidFill>
                              <a:srgbClr val="20222F"/>
                            </a:solidFill>
                            <a:latin typeface="Cambria Math" panose="02040503050406030204" pitchFamily="18" charset="0"/>
                            <a:ea typeface="Calibri" pitchFamily="34" charset="-122"/>
                            <a:cs typeface="Calibri" pitchFamily="34" charset="-120"/>
                          </a:rPr>
                        </m:ctrlPr>
                      </m:dPr>
                      <m:e>
                        <m:r>
                          <a:rPr lang="zh-CN" altLang="en-US" sz="1600" i="1">
                            <a:solidFill>
                              <a:srgbClr val="20222F"/>
                            </a:solidFill>
                            <a:latin typeface="Cambria Math" panose="02040503050406030204" pitchFamily="18" charset="0"/>
                            <a:ea typeface="Calibri" pitchFamily="34" charset="-122"/>
                            <a:cs typeface="Calibri" pitchFamily="34" charset="-120"/>
                          </a:rPr>
                          <m:t>𝑢</m:t>
                        </m:r>
                      </m:e>
                      <m:e>
                        <m:r>
                          <a:rPr lang="zh-CN" altLang="en-US" sz="1600" i="1">
                            <a:solidFill>
                              <a:srgbClr val="20222F"/>
                            </a:solidFill>
                            <a:latin typeface="Cambria Math" panose="02040503050406030204" pitchFamily="18" charset="0"/>
                            <a:ea typeface="Calibri" pitchFamily="34" charset="-122"/>
                            <a:cs typeface="Calibri" pitchFamily="34" charset="-120"/>
                          </a:rPr>
                          <m:t>𝑣</m:t>
                        </m:r>
                      </m:e>
                    </m:d>
                  </m:oMath>
                </a14:m>
                <a:r>
                  <a:rPr lang="zh-CN" altLang="zh-CN" sz="1600" i="1" dirty="0">
                    <a:solidFill>
                      <a:srgbClr val="20222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+ local RGB patch；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1600" i="1">
                            <a:solidFill>
                              <a:srgbClr val="20222F"/>
                            </a:solidFill>
                            <a:latin typeface="Cambria Math" panose="02040503050406030204" pitchFamily="18" charset="0"/>
                            <a:ea typeface="Calibri" pitchFamily="34" charset="-122"/>
                            <a:cs typeface="Calibri" pitchFamily="34" charset="-120"/>
                          </a:rPr>
                        </m:ctrlPr>
                      </m:sSubPr>
                      <m:e>
                        <m:r>
                          <a:rPr lang="zh-CN" altLang="en-US" sz="1600" i="1">
                            <a:solidFill>
                              <a:srgbClr val="20222F"/>
                            </a:solidFill>
                            <a:latin typeface="Cambria Math" panose="02040503050406030204" pitchFamily="18" charset="0"/>
                            <a:ea typeface="Calibri" pitchFamily="34" charset="-122"/>
                            <a:cs typeface="Calibri" pitchFamily="34" charset="-120"/>
                          </a:rPr>
                          <m:t>𝑡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CN" sz="1600" i="0">
                            <a:solidFill>
                              <a:srgbClr val="20222F"/>
                            </a:solidFill>
                            <a:latin typeface="Calibri" pitchFamily="34" charset="0"/>
                            <a:ea typeface="Calibri" pitchFamily="34" charset="-122"/>
                            <a:cs typeface="Calibri" pitchFamily="34" charset="-120"/>
                          </a:rPr>
                          <m:t>src</m:t>
                        </m:r>
                      </m:sub>
                    </m:sSub>
                  </m:oMath>
                </a14:m>
                <a:r>
                  <a:rPr lang="zh-CN" altLang="zh-CN" sz="1600" i="1" dirty="0">
                    <a:solidFill>
                      <a:srgbClr val="20222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 指定源帧，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1600" i="1">
                            <a:solidFill>
                              <a:srgbClr val="20222F"/>
                            </a:solidFill>
                            <a:latin typeface="Cambria Math" panose="02040503050406030204" pitchFamily="18" charset="0"/>
                            <a:ea typeface="Calibri" pitchFamily="34" charset="-122"/>
                            <a:cs typeface="Calibri" pitchFamily="34" charset="-120"/>
                          </a:rPr>
                        </m:ctrlPr>
                      </m:sSubPr>
                      <m:e>
                        <m:r>
                          <a:rPr lang="zh-CN" altLang="en-US" sz="1600" i="1">
                            <a:solidFill>
                              <a:srgbClr val="20222F"/>
                            </a:solidFill>
                            <a:latin typeface="Cambria Math" panose="02040503050406030204" pitchFamily="18" charset="0"/>
                            <a:ea typeface="Calibri" pitchFamily="34" charset="-122"/>
                            <a:cs typeface="Calibri" pitchFamily="34" charset="-120"/>
                          </a:rPr>
                          <m:t>𝑡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CN" sz="1600" i="0">
                            <a:solidFill>
                              <a:srgbClr val="20222F"/>
                            </a:solidFill>
                            <a:latin typeface="Calibri" pitchFamily="34" charset="0"/>
                            <a:ea typeface="Calibri" pitchFamily="34" charset="-122"/>
                            <a:cs typeface="Calibri" pitchFamily="34" charset="-120"/>
                          </a:rPr>
                          <m:t>tgt</m:t>
                        </m:r>
                      </m:sub>
                    </m:sSub>
                  </m:oMath>
                </a14:m>
                <a:r>
                  <a:rPr lang="zh-CN" altLang="zh-CN" sz="1600" i="1" dirty="0">
                    <a:solidFill>
                      <a:srgbClr val="20222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 指定目标时刻，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1600" i="1">
                            <a:solidFill>
                              <a:srgbClr val="20222F"/>
                            </a:solidFill>
                            <a:latin typeface="Cambria Math" panose="02040503050406030204" pitchFamily="18" charset="0"/>
                            <a:ea typeface="Calibri" pitchFamily="34" charset="-122"/>
                            <a:cs typeface="Calibri" pitchFamily="34" charset="-120"/>
                          </a:rPr>
                        </m:ctrlPr>
                      </m:sSubPr>
                      <m:e>
                        <m:r>
                          <a:rPr lang="zh-CN" altLang="en-US" sz="1600" i="1">
                            <a:solidFill>
                              <a:srgbClr val="20222F"/>
                            </a:solidFill>
                            <a:latin typeface="Cambria Math" panose="02040503050406030204" pitchFamily="18" charset="0"/>
                            <a:ea typeface="Calibri" pitchFamily="34" charset="-122"/>
                            <a:cs typeface="Calibri" pitchFamily="34" charset="-120"/>
                          </a:rPr>
                          <m:t>𝑡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CN" sz="1600" i="0">
                            <a:solidFill>
                              <a:srgbClr val="20222F"/>
                            </a:solidFill>
                            <a:latin typeface="Calibri" pitchFamily="34" charset="0"/>
                            <a:ea typeface="Calibri" pitchFamily="34" charset="-122"/>
                            <a:cs typeface="Calibri" pitchFamily="34" charset="-120"/>
                          </a:rPr>
                          <m:t>cam</m:t>
                        </m:r>
                      </m:sub>
                    </m:sSub>
                  </m:oMath>
                </a14:m>
                <a:r>
                  <a:rPr lang="zh-CN" altLang="zh-CN" sz="1600" i="1" dirty="0">
                    <a:solidFill>
                      <a:srgbClr val="20222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 指定输出的相机参考坐标系。</a:t>
                </a:r>
                <a:endParaRPr lang="en-US" altLang="zh-CN" sz="1600" i="1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endParaRPr>
              </a:p>
              <a:p>
                <a:pPr>
                  <a:lnSpc>
                    <a:spcPct val="112000"/>
                  </a:lnSpc>
                  <a:buSzPct val="100000"/>
                </a:pPr>
                <a:endParaRPr lang="en-US" sz="1600" i="1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endParaRPr>
              </a:p>
              <a:p>
                <a:pPr>
                  <a:lnSpc>
                    <a:spcPct val="112000"/>
                  </a:lnSpc>
                  <a:buSzPct val="100000"/>
                </a:pPr>
                <a:r>
                  <a:rPr lang="zh-CN" altLang="zh-CN" sz="1600" b="1" i="1" dirty="0">
                    <a:solidFill>
                      <a:srgbClr val="20222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Train data</a:t>
                </a:r>
                <a:r>
                  <a:rPr lang="zh-CN" altLang="zh-CN" sz="1600" i="1" dirty="0">
                    <a:solidFill>
                      <a:srgbClr val="20222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： BlendedMVS + Co3Dv2 + Dynamic Replica + Kubric + MVS-Synth + PointOdyssey + ScanNet/ScanNet++ + TartanAir + Virtual KITTI + Waymo Open + internal data。</a:t>
                </a:r>
                <a:endParaRPr lang="en-US" sz="1600" i="1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endParaRPr>
              </a:p>
            </p:txBody>
          </p:sp>
        </mc:Choice>
        <mc:Fallback xmlns="">
          <p:sp>
            <p:nvSpPr>
              <p:cNvPr id="20" name="Text 6">
                <a:extLst>
                  <a:ext uri="{FF2B5EF4-FFF2-40B4-BE49-F238E27FC236}">
                    <a16:creationId xmlns:a16="http://schemas.microsoft.com/office/drawing/2014/main" id="{444F5D17-95F6-DC53-7E4E-5078C234BB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97" y="2743200"/>
                <a:ext cx="5606743" cy="3017520"/>
              </a:xfrm>
              <a:prstGeom prst="rect">
                <a:avLst/>
              </a:prstGeom>
              <a:blipFill>
                <a:blip r:embed="rId5"/>
                <a:stretch>
                  <a:fillRect l="-677" t="-420" r="-4063"/>
                </a:stretch>
              </a:blipFill>
              <a:ln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GEOMETRIC PERCEPTION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VideoDepthAnything: Consistent Depth Estimation for Super-Long Videos</a:t>
            </a:r>
          </a:p>
          <a:p>
            <a:pPr marL="0" indent="0">
              <a:lnSpc>
                <a:spcPct val="102000"/>
              </a:lnSpc>
              <a:buNone/>
            </a:pPr>
            <a:r>
              <a:rPr lang="en-US" sz="2500" b="1" dirty="0" err="1">
                <a:solidFill>
                  <a:srgbClr val="20222F"/>
                </a:solidFill>
                <a:latin typeface="Cambria" pitchFamily="34" charset="0"/>
              </a:rPr>
              <a:t>字节</a:t>
            </a:r>
            <a:r>
              <a:rPr lang="en-US" altLang="zh-CN" sz="2500" b="1" dirty="0" err="1">
                <a:solidFill>
                  <a:srgbClr val="20222F"/>
                </a:solidFill>
                <a:latin typeface="Cambria" pitchFamily="34" charset="0"/>
              </a:rPr>
              <a:t>seed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4297680" cy="292608"/>
          </a:xfrm>
          <a:prstGeom prst="roundRect">
            <a:avLst>
              <a:gd name="adj" fmla="val 18750"/>
            </a:avLst>
          </a:prstGeom>
          <a:solidFill>
            <a:srgbClr val="7C4FE0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/>
          <p:cNvSpPr/>
          <p:nvPr/>
        </p:nvSpPr>
        <p:spPr>
          <a:xfrm>
            <a:off x="457200" y="1691640"/>
            <a:ext cx="4297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Plain-transformer for Geometric Prediction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806440" y="1600200"/>
            <a:ext cx="589788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10" name="Image 0" descr="/home/claude/work/assets/image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032" y="2904287"/>
            <a:ext cx="5568696" cy="1918106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7C4FE0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2" name="Text 9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GEOMETRIC PERCEPTION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0349E307-ABD2-E61E-4E9D-14321E7190EA}"/>
              </a:ext>
            </a:extLst>
          </p:cNvPr>
          <p:cNvSpPr/>
          <p:nvPr/>
        </p:nvSpPr>
        <p:spPr>
          <a:xfrm>
            <a:off x="457200" y="2148840"/>
            <a:ext cx="50749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8000"/>
              </a:lnSpc>
            </a:pPr>
            <a:r>
              <a:rPr lang="zh-CN" altLang="zh-CN" sz="1600" b="1" dirty="0"/>
              <a:t>Motivation：</a:t>
            </a:r>
            <a:r>
              <a:rPr lang="zh-CN" altLang="zh-CN" sz="1600" dirty="0"/>
              <a:t> 解决 Depth Anything V2 逐帧应用于视频深度估计时产生的时序不一致与闪烁问题。</a:t>
            </a:r>
            <a:endParaRPr lang="en-US" sz="1400" dirty="0"/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0E8D42C6-1337-835C-6FBA-36033D1CAC54}"/>
              </a:ext>
            </a:extLst>
          </p:cNvPr>
          <p:cNvSpPr/>
          <p:nvPr/>
        </p:nvSpPr>
        <p:spPr>
          <a:xfrm>
            <a:off x="457200" y="3154680"/>
            <a:ext cx="507492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2000"/>
              </a:lnSpc>
              <a:buSzPct val="100000"/>
            </a:pPr>
            <a:r>
              <a:rPr lang="zh-CN" altLang="zh-CN" sz="1600" b="1" dirty="0"/>
              <a:t>网络结构：</a:t>
            </a:r>
            <a:r>
              <a:rPr lang="zh-CN" altLang="zh-CN" sz="1600" dirty="0"/>
              <a:t> 在冻结的 DAv2 encoder 基础上，将 DPT head 改造为轻量级 spatial-temporal head，引入沿时间维度的 self-attention。</a:t>
            </a:r>
            <a:endParaRPr lang="en-US" altLang="zh-CN" sz="1600" dirty="0"/>
          </a:p>
          <a:p>
            <a:pPr>
              <a:lnSpc>
                <a:spcPct val="112000"/>
              </a:lnSpc>
              <a:buSzPct val="100000"/>
            </a:pPr>
            <a:r>
              <a:rPr lang="zh-CN" altLang="zh-CN" sz="1600" b="1" dirty="0"/>
              <a:t>Loss 设计：</a:t>
            </a:r>
            <a:r>
              <a:rPr lang="zh-CN" altLang="zh-CN" sz="1600" dirty="0"/>
              <a:t> 提出 Temporal Gradient Matching Loss，使预测深度的帧间变化与 GT 保持一致，无需光流或相机位姿。</a:t>
            </a:r>
            <a:endParaRPr lang="en-US" altLang="zh-CN" sz="1600" dirty="0"/>
          </a:p>
          <a:p>
            <a:pPr>
              <a:lnSpc>
                <a:spcPct val="112000"/>
              </a:lnSpc>
              <a:buSzPct val="100000"/>
            </a:pPr>
            <a:r>
              <a:rPr lang="zh-CN" altLang="zh-CN" sz="1600" b="1" dirty="0"/>
              <a:t>训练与效率：</a:t>
            </a:r>
            <a:r>
              <a:rPr lang="zh-CN" altLang="zh-CN" sz="1600" dirty="0"/>
              <a:t> 使用 TartanAir、VKITTI、PointOdyssey 和 IRS 共 550K 合成视频帧训练；推理32 </a:t>
            </a:r>
            <a:r>
              <a:rPr lang="en-US" altLang="zh-CN" sz="1600" dirty="0"/>
              <a:t>x</a:t>
            </a:r>
            <a:r>
              <a:rPr lang="zh-CN" altLang="en-US" sz="1600" dirty="0"/>
              <a:t> </a:t>
            </a:r>
            <a:r>
              <a:rPr lang="en-US" altLang="zh-CN" sz="1600" dirty="0"/>
              <a:t>518</a:t>
            </a:r>
            <a:r>
              <a:rPr lang="zh-CN" altLang="en-US" sz="1600" dirty="0"/>
              <a:t> </a:t>
            </a:r>
            <a:r>
              <a:rPr lang="en-US" altLang="zh-CN" sz="1600" dirty="0"/>
              <a:t>x518</a:t>
            </a:r>
            <a:r>
              <a:rPr lang="zh-CN" altLang="zh-CN" sz="1600" dirty="0"/>
              <a:t> clip ，VDA-S 在 A100 上达到 </a:t>
            </a:r>
            <a:r>
              <a:rPr lang="zh-CN" altLang="zh-CN" sz="1600" b="1" dirty="0"/>
              <a:t>9.1 ms/frame</a:t>
            </a:r>
            <a:r>
              <a:rPr lang="zh-CN" altLang="zh-CN" sz="1600" dirty="0"/>
              <a:t>。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GEOMETRIC PERCEPTION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DepthCrafter: Generating Consistent Long Depth Sequences for Open-world videos</a:t>
            </a:r>
          </a:p>
          <a:p>
            <a:pPr>
              <a:lnSpc>
                <a:spcPct val="102000"/>
              </a:lnSpc>
            </a:pPr>
            <a:r>
              <a:rPr lang="en-US" altLang="zh-CN" b="1" dirty="0" err="1">
                <a:solidFill>
                  <a:srgbClr val="20222F"/>
                </a:solidFill>
                <a:latin typeface="Cambria" pitchFamily="34" charset="0"/>
              </a:rPr>
              <a:t>腾讯ARC</a:t>
            </a:r>
            <a:r>
              <a:rPr lang="zh-CN" altLang="en-US" b="1" dirty="0">
                <a:solidFill>
                  <a:srgbClr val="20222F"/>
                </a:solidFill>
                <a:latin typeface="Cambria" pitchFamily="34" charset="0"/>
              </a:rPr>
              <a:t> </a:t>
            </a:r>
            <a:r>
              <a:rPr lang="en-US" altLang="zh-CN" b="1" dirty="0">
                <a:solidFill>
                  <a:srgbClr val="20222F"/>
                </a:solidFill>
                <a:latin typeface="Cambria" pitchFamily="34" charset="0"/>
              </a:rPr>
              <a:t>Lab</a:t>
            </a:r>
            <a:endParaRPr lang="en-US" altLang="zh-CN" sz="2800" dirty="0"/>
          </a:p>
          <a:p>
            <a:pPr marL="0" indent="0">
              <a:lnSpc>
                <a:spcPct val="102000"/>
              </a:lnSpc>
              <a:buNone/>
            </a:pP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3017520" cy="292608"/>
          </a:xfrm>
          <a:prstGeom prst="roundRect">
            <a:avLst>
              <a:gd name="adj" fmla="val 18750"/>
            </a:avLst>
          </a:prstGeom>
          <a:solidFill>
            <a:srgbClr val="7C4FE0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/>
          <p:cNvSpPr/>
          <p:nvPr/>
        </p:nvSpPr>
        <p:spPr>
          <a:xfrm>
            <a:off x="457200" y="1691640"/>
            <a:ext cx="3017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VDM for Geometric Prediction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806440" y="1600200"/>
            <a:ext cx="589788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10" name="Image 0" descr="/home/claude/work/assets/image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6453" y="2532888"/>
            <a:ext cx="5867867" cy="2531821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7C4FE0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2" name="Text 9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GEOMETRIC PERCEPTION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E296610C-8B44-B1E6-E3E9-55F0B104751E}"/>
              </a:ext>
            </a:extLst>
          </p:cNvPr>
          <p:cNvSpPr/>
          <p:nvPr/>
        </p:nvSpPr>
        <p:spPr>
          <a:xfrm>
            <a:off x="457200" y="2148840"/>
            <a:ext cx="50749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8000"/>
              </a:lnSpc>
            </a:pPr>
            <a:r>
              <a:rPr lang="zh-CN" altLang="zh-CN" sz="1600" b="1" dirty="0"/>
              <a:t>Motivation：</a:t>
            </a:r>
            <a:r>
              <a:rPr lang="zh-CN" altLang="zh-CN" sz="1600" dirty="0"/>
              <a:t> 逐帧图像深度估计容易产生时间闪烁；现有视频深度方法依赖相机位姿或光流，难以适应动态、长时、开放世界视频。</a:t>
            </a:r>
            <a:endParaRPr lang="en-US" sz="1400" dirty="0"/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151060B5-476D-3DB3-6833-8FCC30DF4BA0}"/>
              </a:ext>
            </a:extLst>
          </p:cNvPr>
          <p:cNvSpPr/>
          <p:nvPr/>
        </p:nvSpPr>
        <p:spPr>
          <a:xfrm>
            <a:off x="457200" y="3154679"/>
            <a:ext cx="5074920" cy="32268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lvl="0"/>
            <a:r>
              <a:rPr lang="zh-CN" altLang="zh-CN" b="1" dirty="0"/>
              <a:t>架构：</a:t>
            </a:r>
            <a:r>
              <a:rPr lang="zh-CN" altLang="zh-CN" dirty="0"/>
              <a:t> 基于 SVD 构建 video-to-depth 扩散模型，通过 RGB latent 拼接与逐帧 CLIP cross-attention 生成一致深度序列。 </a:t>
            </a:r>
            <a:endParaRPr lang="en-US" altLang="zh-CN" dirty="0"/>
          </a:p>
          <a:p>
            <a:pPr lvl="0"/>
            <a:endParaRPr lang="zh-CN" altLang="zh-CN" dirty="0"/>
          </a:p>
          <a:p>
            <a:pPr lvl="0"/>
            <a:r>
              <a:rPr lang="zh-CN" altLang="zh-CN" b="1" dirty="0"/>
              <a:t>三阶段训练：</a:t>
            </a:r>
            <a:r>
              <a:rPr lang="zh-CN" altLang="zh-CN" dirty="0"/>
              <a:t> 真实数据学习内容泛化，长序列仅训练 temporal layers 扩展至 110 帧，合成数据微调 spatial layers 提升细节。 </a:t>
            </a:r>
            <a:endParaRPr lang="en-US" altLang="zh-CN" dirty="0"/>
          </a:p>
          <a:p>
            <a:pPr lvl="0"/>
            <a:r>
              <a:rPr lang="zh-CN" altLang="en-US" b="1" dirty="0"/>
              <a:t>训练数据</a:t>
            </a:r>
            <a:r>
              <a:rPr lang="en-US" altLang="zh-CN" b="1" dirty="0"/>
              <a:t>:</a:t>
            </a:r>
            <a:r>
              <a:rPr lang="zh-CN" altLang="en-US" dirty="0"/>
              <a:t> </a:t>
            </a:r>
            <a:r>
              <a:rPr lang="en-US" altLang="zh-CN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syn(3k) + real(200k);</a:t>
            </a:r>
          </a:p>
          <a:p>
            <a:pPr lvl="0"/>
            <a:endParaRPr lang="en-US" altLang="zh-CN" b="1" dirty="0">
              <a:solidFill>
                <a:srgbClr val="20222F"/>
              </a:solidFill>
              <a:latin typeface="Calibri" pitchFamily="34" charset="0"/>
              <a:cs typeface="Calibri" pitchFamily="34" charset="-120"/>
            </a:endParaRPr>
          </a:p>
          <a:p>
            <a:pPr lvl="0"/>
            <a:r>
              <a:rPr lang="zh-CN" altLang="zh-CN" b="1" dirty="0"/>
              <a:t>长视频推理：</a:t>
            </a:r>
            <a:r>
              <a:rPr lang="zh-CN" altLang="zh-CN" dirty="0"/>
              <a:t> 重叠分段预测，利用前一段 latent 初始化重叠区域，并通过 latent 插值实现平滑拼接。 </a:t>
            </a:r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GEOMETRIC PERCEPTION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NormalCrafter: Learning Temporally Consistent Normals from Video Diffusion Priors</a:t>
            </a:r>
          </a:p>
          <a:p>
            <a:pPr marL="0" indent="0">
              <a:lnSpc>
                <a:spcPct val="102000"/>
              </a:lnSpc>
              <a:buNone/>
            </a:pPr>
            <a:r>
              <a:rPr lang="en-US" b="1" dirty="0" err="1">
                <a:solidFill>
                  <a:srgbClr val="20222F"/>
                </a:solidFill>
                <a:latin typeface="Cambria" pitchFamily="34" charset="0"/>
              </a:rPr>
              <a:t>腾讯ARC</a:t>
            </a:r>
            <a:r>
              <a:rPr lang="zh-CN" altLang="en-US" b="1" dirty="0">
                <a:solidFill>
                  <a:srgbClr val="20222F"/>
                </a:solidFill>
                <a:latin typeface="Cambria" pitchFamily="34" charset="0"/>
              </a:rPr>
              <a:t> </a:t>
            </a:r>
            <a:r>
              <a:rPr lang="en-US" altLang="zh-CN" b="1" dirty="0">
                <a:solidFill>
                  <a:srgbClr val="20222F"/>
                </a:solidFill>
                <a:latin typeface="Cambria" pitchFamily="34" charset="0"/>
              </a:rPr>
              <a:t>Lab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3017520" cy="292608"/>
          </a:xfrm>
          <a:prstGeom prst="roundRect">
            <a:avLst>
              <a:gd name="adj" fmla="val 18750"/>
            </a:avLst>
          </a:prstGeom>
          <a:solidFill>
            <a:srgbClr val="7C4FE0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/>
          <p:cNvSpPr/>
          <p:nvPr/>
        </p:nvSpPr>
        <p:spPr>
          <a:xfrm>
            <a:off x="457200" y="1691640"/>
            <a:ext cx="3017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VDM for Geometric Prediction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806440" y="1600200"/>
            <a:ext cx="589788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9" name="Image 0" descr="/home/claude/work/assets/image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032" y="2226143"/>
            <a:ext cx="5568696" cy="3274393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7C4FE0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1" name="Text 8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GEOMETRIC PERCEPTION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1A9C0001-06FB-817F-016A-FCD991999EB2}"/>
              </a:ext>
            </a:extLst>
          </p:cNvPr>
          <p:cNvSpPr/>
          <p:nvPr/>
        </p:nvSpPr>
        <p:spPr>
          <a:xfrm>
            <a:off x="262759" y="2031552"/>
            <a:ext cx="50749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8000"/>
              </a:lnSpc>
            </a:pPr>
            <a:r>
              <a:rPr lang="zh-CN" altLang="zh-CN" b="1" dirty="0"/>
              <a:t>Motivation：</a:t>
            </a:r>
            <a:r>
              <a:rPr lang="zh-CN" altLang="zh-CN" dirty="0"/>
              <a:t> 逐帧法线估计 → 时序闪烁；直接适配视频扩散模型 → 几何细节过度平滑。</a:t>
            </a:r>
            <a:endParaRPr lang="en-US" sz="1600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D2AB177-7541-F725-954C-A9ADC56D96D2}"/>
              </a:ext>
            </a:extLst>
          </p:cNvPr>
          <p:cNvSpPr txBox="1"/>
          <p:nvPr/>
        </p:nvSpPr>
        <p:spPr>
          <a:xfrm>
            <a:off x="262759" y="3236976"/>
            <a:ext cx="540956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zh-CN" altLang="zh-CN" b="1" dirty="0"/>
              <a:t>视频扩散先验：</a:t>
            </a:r>
            <a:r>
              <a:rPr lang="zh-CN" altLang="zh-CN" dirty="0"/>
              <a:t> 生成时序一致的法线序列。</a:t>
            </a:r>
            <a:endParaRPr lang="en-US" altLang="zh-CN" dirty="0"/>
          </a:p>
          <a:p>
            <a:pPr lvl="0"/>
            <a:endParaRPr lang="en-US" altLang="zh-CN" dirty="0"/>
          </a:p>
          <a:p>
            <a:pPr lvl="0"/>
            <a:r>
              <a:rPr lang="zh-CN" altLang="zh-CN" b="1" dirty="0"/>
              <a:t>语义特征正则化：</a:t>
            </a:r>
            <a:r>
              <a:rPr lang="zh-CN" altLang="zh-CN" dirty="0"/>
              <a:t> DINO 引导的精细几何细节恢复。</a:t>
            </a:r>
            <a:endParaRPr lang="en-US" altLang="zh-CN" dirty="0"/>
          </a:p>
          <a:p>
            <a:pPr lvl="0"/>
            <a:endParaRPr lang="en-US" altLang="zh-CN" dirty="0"/>
          </a:p>
          <a:p>
            <a:pPr lvl="0"/>
            <a:r>
              <a:rPr lang="zh-CN" altLang="zh-CN" b="1" dirty="0"/>
              <a:t>两阶段训练：</a:t>
            </a:r>
            <a:r>
              <a:rPr lang="zh-CN" altLang="zh-CN" dirty="0"/>
              <a:t> 长时序一致性 + 高空间精度。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GEOMETRIC PERCEPTION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DVD: Deterministic Video Depth Estimation with Generative Priors</a:t>
            </a:r>
          </a:p>
          <a:p>
            <a:pPr marL="0" indent="0">
              <a:lnSpc>
                <a:spcPct val="102000"/>
              </a:lnSpc>
              <a:buNone/>
            </a:pPr>
            <a:r>
              <a:rPr lang="en-US" sz="2500" b="1" dirty="0" err="1">
                <a:solidFill>
                  <a:srgbClr val="20222F"/>
                </a:solidFill>
                <a:latin typeface="Cambria" pitchFamily="34" charset="0"/>
              </a:rPr>
              <a:t>港科广</a:t>
            </a:r>
            <a:r>
              <a:rPr lang="en-US" altLang="zh-CN" sz="2500" b="1" dirty="0" err="1">
                <a:solidFill>
                  <a:srgbClr val="20222F"/>
                </a:solidFill>
                <a:latin typeface="Cambria" pitchFamily="34" charset="0"/>
              </a:rPr>
              <a:t>-Yingcong</a:t>
            </a:r>
            <a:r>
              <a:rPr lang="zh-CN" altLang="en-US" sz="2500" b="1" dirty="0">
                <a:solidFill>
                  <a:srgbClr val="20222F"/>
                </a:solidFill>
                <a:latin typeface="Cambria" pitchFamily="34" charset="0"/>
              </a:rPr>
              <a:t> </a:t>
            </a:r>
            <a:r>
              <a:rPr lang="en-US" altLang="zh-CN" sz="2500" b="1" dirty="0">
                <a:solidFill>
                  <a:srgbClr val="20222F"/>
                </a:solidFill>
                <a:latin typeface="Cambria" pitchFamily="34" charset="0"/>
              </a:rPr>
              <a:t>Chen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3017520" cy="292608"/>
          </a:xfrm>
          <a:prstGeom prst="roundRect">
            <a:avLst>
              <a:gd name="adj" fmla="val 18750"/>
            </a:avLst>
          </a:prstGeom>
          <a:solidFill>
            <a:srgbClr val="7C4FE0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/>
          <p:cNvSpPr/>
          <p:nvPr/>
        </p:nvSpPr>
        <p:spPr>
          <a:xfrm>
            <a:off x="457200" y="1691640"/>
            <a:ext cx="3017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VDM for Geometric Prediction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2148840"/>
            <a:ext cx="50749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b="1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  </a:t>
            </a:r>
            <a:r>
              <a:rPr lang="en-US" sz="1250" i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如何设计 video depth </a:t>
            </a:r>
            <a:r>
              <a:rPr lang="en-US" sz="1250" i="1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estimator，同时结合判别式方法的几何结构一致性、生成式方法的时空连贯性和泛化性</a:t>
            </a:r>
            <a:r>
              <a:rPr lang="en-US" sz="1250" i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？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57200" y="3154680"/>
            <a:ext cx="507492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300" b="1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固定时间 t 的 </a:t>
            </a:r>
            <a:r>
              <a:rPr lang="en-US" sz="1300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time_emb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来平衡深度精度和时序稳定性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。</a:t>
            </a:r>
            <a:endParaRPr lang="en-US" sz="1300" dirty="0"/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300" b="1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LMR (Latent Manifold Rectification) 解决 edge 处的细节被模糊的问题。</a:t>
            </a:r>
            <a:endParaRPr lang="en-US" sz="1300" dirty="0"/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300" b="1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Global affine coherence 长视频推理 depth </a:t>
            </a:r>
            <a:r>
              <a:rPr lang="en-US" sz="1300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对齐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。</a:t>
            </a:r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altLang="zh-CN" sz="1300" dirty="0">
                <a:solidFill>
                  <a:srgbClr val="20222F"/>
                </a:solidFill>
                <a:latin typeface="Calibri" pitchFamily="34" charset="0"/>
                <a:cs typeface="Calibri" pitchFamily="34" charset="-120"/>
              </a:rPr>
              <a:t>4.</a:t>
            </a:r>
            <a:r>
              <a:rPr lang="zh-CN" altLang="en-US" sz="1300" dirty="0">
                <a:solidFill>
                  <a:srgbClr val="20222F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altLang="zh-CN" sz="1300" dirty="0">
                <a:solidFill>
                  <a:srgbClr val="20222F"/>
                </a:solidFill>
                <a:latin typeface="Calibri" pitchFamily="34" charset="0"/>
                <a:cs typeface="Calibri" pitchFamily="34" charset="-120"/>
              </a:rPr>
              <a:t>Backbone:</a:t>
            </a:r>
            <a:r>
              <a:rPr lang="zh-CN" altLang="en-US" sz="1300" dirty="0">
                <a:solidFill>
                  <a:srgbClr val="20222F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altLang="zh-CN" sz="1300" dirty="0">
                <a:solidFill>
                  <a:srgbClr val="20222F"/>
                </a:solidFill>
                <a:latin typeface="Calibri" pitchFamily="34" charset="0"/>
                <a:cs typeface="Calibri" pitchFamily="34" charset="-120"/>
              </a:rPr>
              <a:t>Wan2.1-1.3B</a:t>
            </a:r>
            <a:endParaRPr lang="en-US" sz="1300" dirty="0"/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altLang="zh-CN" sz="1300" b="1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r>
              <a:rPr lang="en-US" sz="1300" b="1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 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train data：TartanAir(1K videos) + VKITTI。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806440" y="1600200"/>
            <a:ext cx="589788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10" name="Image 0" descr="/home/claude/work/assets/image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032" y="2568364"/>
            <a:ext cx="5568696" cy="2589952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7C4FE0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2" name="Text 9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GEOMETRIC PERCEPTION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2E9E8F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INVERSE / FORWARD RENDERING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DiffusionRenderer: Neural Inverse and Forward Rendering with Video Diffusion model</a:t>
            </a:r>
          </a:p>
          <a:p>
            <a:pPr marL="0" indent="0">
              <a:lnSpc>
                <a:spcPct val="102000"/>
              </a:lnSpc>
              <a:buNone/>
            </a:pPr>
            <a:r>
              <a:rPr lang="en-US" b="1" dirty="0">
                <a:solidFill>
                  <a:srgbClr val="20222F"/>
                </a:solidFill>
                <a:latin typeface="Cambria" pitchFamily="34" charset="0"/>
              </a:rPr>
              <a:t>NVIDIA</a:t>
            </a:r>
            <a:r>
              <a:rPr lang="zh-CN" altLang="en-US" b="1" dirty="0">
                <a:solidFill>
                  <a:srgbClr val="20222F"/>
                </a:solidFill>
                <a:latin typeface="Cambria" pitchFamily="34" charset="0"/>
              </a:rPr>
              <a:t> </a:t>
            </a:r>
            <a:r>
              <a:rPr lang="en-US" altLang="zh-CN" b="1" dirty="0" err="1">
                <a:solidFill>
                  <a:srgbClr val="20222F"/>
                </a:solidFill>
                <a:latin typeface="Cambria" pitchFamily="34" charset="0"/>
              </a:rPr>
              <a:t>TorontoAILab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3474720" cy="292608"/>
          </a:xfrm>
          <a:prstGeom prst="roundRect">
            <a:avLst>
              <a:gd name="adj" fmla="val 18750"/>
            </a:avLst>
          </a:prstGeom>
          <a:solidFill>
            <a:srgbClr val="2E9E8F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/>
          <p:cNvSpPr/>
          <p:nvPr/>
        </p:nvSpPr>
        <p:spPr>
          <a:xfrm>
            <a:off x="457200" y="1691640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VDM for Inverse/Forward rendering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2148840"/>
            <a:ext cx="50749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  </a:t>
            </a:r>
            <a:r>
              <a:rPr lang="en-US" sz="1250" i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Joint inverse/forward rendering，overcome limitations of classic PBR。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57200" y="3154680"/>
            <a:ext cx="507492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altLang="zh-CN" sz="130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Backbone/</a:t>
            </a:r>
            <a:r>
              <a:rPr lang="en-US" sz="1300" b="1" dirty="0" err="1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架构</a:t>
            </a:r>
            <a:r>
              <a:rPr lang="en-US" sz="130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：  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Inverse/forward 两个模型，基模 SVD。</a:t>
            </a:r>
            <a:endParaRPr lang="en-US" sz="1300" dirty="0"/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30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Inverse model：  </a:t>
            </a:r>
            <a:r>
              <a:rPr lang="en-US" sz="1300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一次只能输出一种模态</a:t>
            </a:r>
            <a:r>
              <a:rPr lang="en-US" altLang="zh-CN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(depth/normal/albedo/roughness/</a:t>
            </a:r>
            <a:r>
              <a:rPr lang="en-US" altLang="zh-CN" sz="1300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metalic</a:t>
            </a:r>
            <a:r>
              <a:rPr lang="en-US" altLang="zh-CN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，24 frames。</a:t>
            </a:r>
            <a:endParaRPr lang="en-US" sz="1300" dirty="0"/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30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data：  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synth-150K, real(DL3DV)-150K；real data 是使用 inverse model 标注。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806440" y="1600200"/>
            <a:ext cx="589788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10" name="Image 0" descr="/home/claude/work/assets/image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032" y="2996768"/>
            <a:ext cx="5568696" cy="1733145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2E9E8F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2" name="Text 9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INVERSE / FORWARD RENDERING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2E9E8F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INVERSE / FORWARD RENDERING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CtrlVDiff: Controllable Video Generation via Unified Multimodal Video Diffusion</a:t>
            </a:r>
          </a:p>
          <a:p>
            <a:pPr marL="0" indent="0">
              <a:lnSpc>
                <a:spcPct val="102000"/>
              </a:lnSpc>
              <a:buNone/>
            </a:pPr>
            <a:r>
              <a:rPr lang="en-US" b="1" dirty="0" err="1">
                <a:solidFill>
                  <a:srgbClr val="20222F"/>
                </a:solidFill>
                <a:latin typeface="Cambria" pitchFamily="34" charset="0"/>
              </a:rPr>
              <a:t>中国电信Tele</a:t>
            </a:r>
            <a:r>
              <a:rPr lang="en-US" altLang="zh-CN" b="1" dirty="0" err="1">
                <a:solidFill>
                  <a:srgbClr val="20222F"/>
                </a:solidFill>
                <a:latin typeface="Cambria" pitchFamily="34" charset="0"/>
              </a:rPr>
              <a:t>AI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3474720" cy="292608"/>
          </a:xfrm>
          <a:prstGeom prst="roundRect">
            <a:avLst>
              <a:gd name="adj" fmla="val 18750"/>
            </a:avLst>
          </a:prstGeom>
          <a:solidFill>
            <a:srgbClr val="2E9E8F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/>
          <p:cNvSpPr/>
          <p:nvPr/>
        </p:nvSpPr>
        <p:spPr>
          <a:xfrm>
            <a:off x="457200" y="1691640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VDM for Inverse/Forward rendering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2148840"/>
            <a:ext cx="50749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  </a:t>
            </a:r>
            <a:r>
              <a:rPr lang="en-US" sz="1250" i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video understanding (inverse rendering) and generation (forward rendering) in a unified diffusion model。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57200" y="3154680"/>
            <a:ext cx="507492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30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架构：  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Inverse/forward 同一个模型，基模 CogVideoX。</a:t>
            </a:r>
            <a:endParaRPr lang="en-US" sz="1300" dirty="0"/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30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Inverse model：  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一次输出多种模态，49 frames。</a:t>
            </a:r>
            <a:endParaRPr lang="en-US" sz="1300" dirty="0"/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30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data：  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syn(3DFront)-100K, real(Koala)-200K；real data 是使用 (SAM2, DiffusionRenderer) 标注。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806440" y="1600200"/>
            <a:ext cx="589788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10" name="Image 0" descr="/home/claude/work/assets/image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032" y="2865848"/>
            <a:ext cx="5568696" cy="1994984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2E9E8F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2" name="Text 9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INVERSE / FORWARD RENDERING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2E9E8F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INVERSE / FORWARD RENDERING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2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UniVidX: A unified Multimodal Framework for Versatile Video Generation</a:t>
            </a:r>
          </a:p>
          <a:p>
            <a:pPr marL="0" indent="0">
              <a:lnSpc>
                <a:spcPct val="102000"/>
              </a:lnSpc>
              <a:buNone/>
            </a:pPr>
            <a:r>
              <a:rPr lang="en-US" sz="2200" b="1" dirty="0">
                <a:solidFill>
                  <a:srgbClr val="20222F"/>
                </a:solidFill>
                <a:latin typeface="Cambria" pitchFamily="34" charset="0"/>
              </a:rPr>
              <a:t>HKUST</a:t>
            </a:r>
            <a:r>
              <a:rPr lang="en-US" altLang="zh-CN" sz="2200" b="1" dirty="0">
                <a:solidFill>
                  <a:srgbClr val="20222F"/>
                </a:solidFill>
                <a:latin typeface="Cambria" pitchFamily="34" charset="0"/>
              </a:rPr>
              <a:t>-Anyi</a:t>
            </a:r>
            <a:r>
              <a:rPr lang="zh-CN" altLang="en-US" sz="2200" b="1" dirty="0">
                <a:solidFill>
                  <a:srgbClr val="20222F"/>
                </a:solidFill>
                <a:latin typeface="Cambria" pitchFamily="34" charset="0"/>
              </a:rPr>
              <a:t> </a:t>
            </a:r>
            <a:r>
              <a:rPr lang="en-US" altLang="zh-CN" sz="2200" b="1" dirty="0">
                <a:solidFill>
                  <a:srgbClr val="20222F"/>
                </a:solidFill>
                <a:latin typeface="Cambria" pitchFamily="34" charset="0"/>
              </a:rPr>
              <a:t>RAO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" y="1627632"/>
            <a:ext cx="2834640" cy="292608"/>
          </a:xfrm>
          <a:prstGeom prst="roundRect">
            <a:avLst>
              <a:gd name="adj" fmla="val 18750"/>
            </a:avLst>
          </a:prstGeom>
          <a:solidFill>
            <a:srgbClr val="2E9E8F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/>
          <p:cNvSpPr/>
          <p:nvPr/>
        </p:nvSpPr>
        <p:spPr>
          <a:xfrm>
            <a:off x="457200" y="1627632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VDM for Inverse/Forward rendering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2029968"/>
            <a:ext cx="521208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  </a:t>
            </a:r>
            <a:r>
              <a:rPr lang="en-US" sz="1200" i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设计一个统一的 video generative framework，允许不同 modalities 互为 conditions 或 targets：RGB video &lt;-&gt; X（如 Albedo -&gt; RGB + Irradiance + Normal）。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3127248"/>
            <a:ext cx="521208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25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SCM：  </a:t>
            </a:r>
            <a:r>
              <a:rPr lang="en-US" sz="12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随机搭配输入输出模态。</a:t>
            </a:r>
            <a:endParaRPr lang="en-US" sz="1250" dirty="0"/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25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DGLora：  </a:t>
            </a:r>
            <a:r>
              <a:rPr lang="en-US" sz="12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每个模态使用独立的 lora。</a:t>
            </a:r>
            <a:endParaRPr lang="en-US" sz="1250" dirty="0"/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25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CMA：  </a:t>
            </a:r>
            <a:r>
              <a:rPr lang="en-US" sz="12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对齐每一帧的不同模态图像。</a:t>
            </a:r>
            <a:endParaRPr lang="en-US" sz="1250" dirty="0"/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altLang="zh-CN" sz="125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Backbone:</a:t>
            </a:r>
            <a:r>
              <a:rPr lang="zh-CN" altLang="en-US" sz="125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25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Wan2.1-14B</a:t>
            </a:r>
            <a:endParaRPr lang="en-US" sz="1250" b="1" dirty="0">
              <a:solidFill>
                <a:srgbClr val="2E9E8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25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efficiency：  </a:t>
            </a:r>
            <a:r>
              <a:rPr lang="en-US" sz="12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只用 1000 videos。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57200" y="5074920"/>
            <a:ext cx="5212080" cy="1051560"/>
          </a:xfrm>
          <a:prstGeom prst="roundRect">
            <a:avLst>
              <a:gd name="adj" fmla="val 6957"/>
            </a:avLst>
          </a:prstGeom>
          <a:solidFill>
            <a:srgbClr val="F5F6FA"/>
          </a:solidFill>
          <a:ln w="1270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Text 8"/>
          <p:cNvSpPr/>
          <p:nvPr/>
        </p:nvSpPr>
        <p:spPr>
          <a:xfrm>
            <a:off x="621792" y="5148072"/>
            <a:ext cx="4846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问题   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21792" y="5358384"/>
            <a:ext cx="48463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spcAft>
                <a:spcPts val="300"/>
              </a:spcAft>
              <a:buSzPct val="100000"/>
              <a:buChar char="•"/>
            </a:pPr>
            <a:r>
              <a:rPr lang="en-US" altLang="zh-CN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Inverse</a:t>
            </a:r>
            <a:r>
              <a:rPr lang="zh-CN" alt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050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</a:t>
            </a:r>
            <a:r>
              <a:rPr lang="en-US" sz="1050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未解决</a:t>
            </a: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feed forward prediction</a:t>
            </a:r>
            <a:endParaRPr lang="en-US" sz="1050" dirty="0"/>
          </a:p>
          <a:p>
            <a:pPr marL="228600" indent="-228600">
              <a:lnSpc>
                <a:spcPct val="112000"/>
              </a:lnSpc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一次输出多种模态，计算量大</a:t>
            </a:r>
            <a:endParaRPr lang="en-US" sz="1050" dirty="0"/>
          </a:p>
          <a:p>
            <a:pPr marL="228600" indent="-228600">
              <a:lnSpc>
                <a:spcPct val="112000"/>
              </a:lnSpc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只能处理 21 frames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035040" y="1600200"/>
            <a:ext cx="566928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13" name="Image 0" descr="/home/claude/work/assets/image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632" y="2282731"/>
            <a:ext cx="5340096" cy="3161219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2E9E8F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5" name="Text 12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INVERSE / FORWARD RENDERING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· CORE IDEA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3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GenCeption: Video Generation Models are General-Purpose Vision Learners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457200" y="1046747"/>
            <a:ext cx="112471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b="1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  </a:t>
            </a:r>
            <a:r>
              <a:rPr lang="en-US" sz="1300" i="1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类比</a:t>
            </a:r>
            <a:r>
              <a:rPr lang="en-US" sz="1300" i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LLM技术演进，是否可以选用</a:t>
            </a:r>
            <a:r>
              <a:rPr lang="en-US" sz="1300" i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text2video 模型作为众多 visual perception tasks 的通用基座。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8010"/>
            <a:ext cx="3587496" cy="1193531"/>
          </a:xfrm>
          <a:prstGeom prst="roundRect">
            <a:avLst>
              <a:gd name="adj" fmla="val 5405"/>
            </a:avLst>
          </a:prstGeom>
          <a:solidFill>
            <a:srgbClr val="F5F6FA"/>
          </a:solidFill>
          <a:ln w="1270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 5"/>
          <p:cNvSpPr/>
          <p:nvPr/>
        </p:nvSpPr>
        <p:spPr>
          <a:xfrm>
            <a:off x="640080" y="1541487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D6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640080" y="1934679"/>
            <a:ext cx="32217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冻结架构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640080" y="2073764"/>
            <a:ext cx="3221736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T2V 模型作为预训练的视觉表征提取器；不改变 DiT 网络结构；只训练 DiT 最后一层。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300728" y="1528010"/>
            <a:ext cx="3587496" cy="1193531"/>
          </a:xfrm>
          <a:prstGeom prst="roundRect">
            <a:avLst>
              <a:gd name="adj" fmla="val 5405"/>
            </a:avLst>
          </a:prstGeom>
          <a:solidFill>
            <a:srgbClr val="F5F6FA"/>
          </a:solidFill>
          <a:ln w="1270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Text 9"/>
          <p:cNvSpPr/>
          <p:nvPr/>
        </p:nvSpPr>
        <p:spPr>
          <a:xfrm>
            <a:off x="4483608" y="1541487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D6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483608" y="1934679"/>
            <a:ext cx="32217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模态无关特征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483608" y="2073764"/>
            <a:ext cx="3221736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直接提取最后一层的丰富特征作为真实动态世界 visual representation；不区分模态。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8144256" y="1528010"/>
            <a:ext cx="3587496" cy="1193531"/>
          </a:xfrm>
          <a:prstGeom prst="roundRect">
            <a:avLst>
              <a:gd name="adj" fmla="val 5405"/>
            </a:avLst>
          </a:prstGeom>
          <a:solidFill>
            <a:srgbClr val="F5F6FA"/>
          </a:solidFill>
          <a:ln w="1270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Text 13"/>
          <p:cNvSpPr/>
          <p:nvPr/>
        </p:nvSpPr>
        <p:spPr>
          <a:xfrm>
            <a:off x="8327136" y="1541487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D6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8327136" y="1934679"/>
            <a:ext cx="32217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单步预测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8327136" y="2073764"/>
            <a:ext cx="3221736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把多步迭代去噪的生成模型转换为单步稠密/稀疏预测模型；统一的 loss：−v = −(ε − x₀)。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7200" y="2985275"/>
            <a:ext cx="11274552" cy="3488677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 dirty="0"/>
          </a:p>
        </p:txBody>
      </p:sp>
      <p:sp>
        <p:nvSpPr>
          <p:cNvPr id="20" name="Shape 17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D6304A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1" name="Text 18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CORE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11A54926-AC58-432E-6E86-39F1B9D12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552" y="3212914"/>
            <a:ext cx="9015847" cy="30692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· DATA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8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Scalable Synthetic Data Engine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57200" y="1783080"/>
            <a:ext cx="3575304" cy="3520440"/>
          </a:xfrm>
          <a:prstGeom prst="roundRect">
            <a:avLst>
              <a:gd name="adj" fmla="val 2597"/>
            </a:avLst>
          </a:prstGeom>
          <a:solidFill>
            <a:srgbClr val="F5F6FA"/>
          </a:solidFill>
          <a:ln w="1270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Shape 4"/>
          <p:cNvSpPr/>
          <p:nvPr/>
        </p:nvSpPr>
        <p:spPr>
          <a:xfrm>
            <a:off x="658368" y="1984248"/>
            <a:ext cx="420624" cy="420624"/>
          </a:xfrm>
          <a:prstGeom prst="ellipse">
            <a:avLst/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7" name="Text 5"/>
          <p:cNvSpPr/>
          <p:nvPr/>
        </p:nvSpPr>
        <p:spPr>
          <a:xfrm>
            <a:off x="658368" y="1984248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188720" y="1984248"/>
            <a:ext cx="266090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source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58368" y="2560320"/>
            <a:ext cx="3172968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102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人体模型：RenderPeople</a:t>
            </a:r>
            <a:endParaRPr lang="en-US" sz="1020" dirty="0"/>
          </a:p>
          <a:p>
            <a:pPr marL="228600" indent="-2286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102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人体运动：CMU motion capture dataset</a:t>
            </a:r>
            <a:endParaRPr lang="en-US" sz="1020" dirty="0"/>
          </a:p>
        </p:txBody>
      </p:sp>
      <p:sp>
        <p:nvSpPr>
          <p:cNvPr id="10" name="Shape 8"/>
          <p:cNvSpPr/>
          <p:nvPr/>
        </p:nvSpPr>
        <p:spPr>
          <a:xfrm>
            <a:off x="4306824" y="1783080"/>
            <a:ext cx="3575304" cy="3520440"/>
          </a:xfrm>
          <a:prstGeom prst="roundRect">
            <a:avLst>
              <a:gd name="adj" fmla="val 2597"/>
            </a:avLst>
          </a:prstGeom>
          <a:solidFill>
            <a:srgbClr val="F5F6FA"/>
          </a:solidFill>
          <a:ln w="1270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Shape 9"/>
          <p:cNvSpPr/>
          <p:nvPr/>
        </p:nvSpPr>
        <p:spPr>
          <a:xfrm>
            <a:off x="4507992" y="1984248"/>
            <a:ext cx="420624" cy="420624"/>
          </a:xfrm>
          <a:prstGeom prst="ellipse">
            <a:avLst/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2" name="Text 10"/>
          <p:cNvSpPr/>
          <p:nvPr/>
        </p:nvSpPr>
        <p:spPr>
          <a:xfrm>
            <a:off x="4507992" y="1984248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RP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038344" y="1984248"/>
            <a:ext cx="266090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rendering pipeline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07992" y="2560320"/>
            <a:ext cx="3172968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102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config：bg、vary camera params</a:t>
            </a:r>
            <a:endParaRPr lang="en-US" sz="1020" dirty="0"/>
          </a:p>
          <a:p>
            <a:pPr marL="228600" indent="-2286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102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rendering engine：Blender</a:t>
            </a:r>
            <a:endParaRPr lang="en-US" sz="1020" dirty="0"/>
          </a:p>
          <a:p>
            <a:pPr marL="228600" indent="-2286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102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modality：depth, normal, segmentation, 2D keypoints, 3D kpt</a:t>
            </a:r>
            <a:endParaRPr lang="en-US" sz="1020" dirty="0"/>
          </a:p>
          <a:p>
            <a:pPr marL="228600" indent="-2286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102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postprocess：把 81x480x832 videos 处理成 video latents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8156448" y="1783080"/>
            <a:ext cx="3575304" cy="3520440"/>
          </a:xfrm>
          <a:prstGeom prst="roundRect">
            <a:avLst>
              <a:gd name="adj" fmla="val 2597"/>
            </a:avLst>
          </a:prstGeom>
          <a:solidFill>
            <a:srgbClr val="F5F6FA"/>
          </a:solidFill>
          <a:ln w="1270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Shape 14"/>
          <p:cNvSpPr/>
          <p:nvPr/>
        </p:nvSpPr>
        <p:spPr>
          <a:xfrm>
            <a:off x="8357616" y="1984248"/>
            <a:ext cx="420624" cy="420624"/>
          </a:xfrm>
          <a:prstGeom prst="ellipse">
            <a:avLst/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7" name="Text 15"/>
          <p:cNvSpPr/>
          <p:nvPr/>
        </p:nvSpPr>
        <p:spPr>
          <a:xfrm>
            <a:off x="8357616" y="1984248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887968" y="1984248"/>
            <a:ext cx="266090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data</a:t>
            </a:r>
            <a:r>
              <a:rPr lang="en-US" altLang="zh-CN" sz="14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  <a:r>
              <a:rPr lang="zh-CN" altLang="en-US" sz="14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4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</a:t>
            </a:r>
            <a:r>
              <a:rPr lang="zh-CN" altLang="en-US" sz="14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4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specialist</a:t>
            </a:r>
            <a:r>
              <a:rPr lang="zh-CN" altLang="en-US" sz="14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4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357616" y="2560320"/>
            <a:ext cx="3172968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102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TartanAir；Virtual KITTI；MVS Synth</a:t>
            </a:r>
            <a:endParaRPr lang="en-US" sz="1020" dirty="0"/>
          </a:p>
          <a:p>
            <a:pPr marL="228600" indent="-2286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102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expression-referring segmentation：MeViS, Ref-COCO, Youtube-VOS</a:t>
            </a:r>
            <a:endParaRPr lang="en-US" sz="1020" dirty="0"/>
          </a:p>
          <a:p>
            <a:pPr marL="228600" indent="-2286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102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 prompt：描述 video modality</a:t>
            </a:r>
            <a:endParaRPr lang="en-US" sz="1020" dirty="0"/>
          </a:p>
        </p:txBody>
      </p:sp>
      <p:sp>
        <p:nvSpPr>
          <p:cNvPr id="20" name="Shape 18"/>
          <p:cNvSpPr/>
          <p:nvPr/>
        </p:nvSpPr>
        <p:spPr>
          <a:xfrm>
            <a:off x="457200" y="5486400"/>
            <a:ext cx="11274552" cy="685800"/>
          </a:xfrm>
          <a:prstGeom prst="roundRect">
            <a:avLst>
              <a:gd name="adj" fmla="val 13333"/>
            </a:avLst>
          </a:prstGeom>
          <a:solidFill>
            <a:srgbClr val="D6304A">
              <a:alpha val="8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1" name="Text 19"/>
          <p:cNvSpPr/>
          <p:nvPr/>
        </p:nvSpPr>
        <p:spPr>
          <a:xfrm>
            <a:off x="457200" y="5486400"/>
            <a:ext cx="112745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D6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7.5K</a:t>
            </a:r>
            <a:r>
              <a:rPr lang="en-US" sz="12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synth-human all-modality video      </a:t>
            </a:r>
            <a:r>
              <a:rPr lang="en-US" sz="2200" b="1" dirty="0">
                <a:solidFill>
                  <a:srgbClr val="D6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8.08K</a:t>
            </a:r>
            <a:r>
              <a:rPr lang="en-US" sz="12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depth video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D6304A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3" name="Text 21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CORE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· POSITIONING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4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General-Purpose Visual Foundation Model：不同 CV 任务的统一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137160" y="1371600"/>
            <a:ext cx="11914632" cy="5257800"/>
          </a:xfrm>
          <a:prstGeom prst="ellipse">
            <a:avLst/>
          </a:prstGeom>
          <a:solidFill>
            <a:srgbClr val="EDEFF6"/>
          </a:solidFill>
          <a:ln w="1905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Shape 4"/>
          <p:cNvSpPr/>
          <p:nvPr/>
        </p:nvSpPr>
        <p:spPr>
          <a:xfrm>
            <a:off x="3703320" y="2093937"/>
            <a:ext cx="790956" cy="1883703"/>
          </a:xfrm>
          <a:prstGeom prst="line">
            <a:avLst/>
          </a:prstGeom>
          <a:noFill/>
          <a:ln w="25400">
            <a:solidFill>
              <a:srgbClr val="D6304A"/>
            </a:solidFill>
            <a:prstDash val="dash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Shape 5"/>
          <p:cNvSpPr/>
          <p:nvPr/>
        </p:nvSpPr>
        <p:spPr>
          <a:xfrm>
            <a:off x="457200" y="1536192"/>
            <a:ext cx="3246120" cy="1115491"/>
          </a:xfrm>
          <a:prstGeom prst="roundRect">
            <a:avLst>
              <a:gd name="adj" fmla="val 7378"/>
            </a:avLst>
          </a:prstGeom>
          <a:solidFill>
            <a:srgbClr val="FBE9EC"/>
          </a:solidFill>
          <a:ln w="20320">
            <a:solidFill>
              <a:srgbClr val="D6304A"/>
            </a:solidFill>
            <a:prstDash val="solid"/>
          </a:ln>
          <a:effectLst>
            <a:outerShdw blurRad="50800" dist="25400" dir="5400000" algn="bl" rotWithShape="0">
              <a:srgbClr val="3A3A55">
                <a:alpha val="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8" name="Text 6"/>
          <p:cNvSpPr/>
          <p:nvPr/>
        </p:nvSpPr>
        <p:spPr>
          <a:xfrm>
            <a:off x="585216" y="1655064"/>
            <a:ext cx="2990088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Diffusion / DiT Feature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585216" y="1883664"/>
            <a:ext cx="299008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i="1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Visual Representation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85216" y="2084832"/>
            <a:ext cx="2990088" cy="1645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DIFT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85216" y="2249398"/>
            <a:ext cx="2990088" cy="1645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DiffTrack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85216" y="2413964"/>
            <a:ext cx="2990088" cy="1645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DiTracker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703320" y="3421905"/>
            <a:ext cx="790956" cy="555735"/>
          </a:xfrm>
          <a:prstGeom prst="line">
            <a:avLst/>
          </a:prstGeom>
          <a:noFill/>
          <a:ln w="25400">
            <a:solidFill>
              <a:srgbClr val="7C4FE0"/>
            </a:solidFill>
            <a:prstDash val="dash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Shape 12"/>
          <p:cNvSpPr/>
          <p:nvPr/>
        </p:nvSpPr>
        <p:spPr>
          <a:xfrm>
            <a:off x="457200" y="2797987"/>
            <a:ext cx="3246120" cy="1247837"/>
          </a:xfrm>
          <a:prstGeom prst="roundRect">
            <a:avLst>
              <a:gd name="adj" fmla="val 6595"/>
            </a:avLst>
          </a:prstGeom>
          <a:solidFill>
            <a:srgbClr val="F1EBFC"/>
          </a:solidFill>
          <a:ln w="20320">
            <a:solidFill>
              <a:srgbClr val="7C4FE0"/>
            </a:solidFill>
            <a:prstDash val="solid"/>
          </a:ln>
          <a:effectLst>
            <a:outerShdw blurRad="50800" dist="25400" dir="5400000" algn="bl" rotWithShape="0">
              <a:srgbClr val="3A3A55">
                <a:alpha val="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5" name="Text 13"/>
          <p:cNvSpPr/>
          <p:nvPr/>
        </p:nvSpPr>
        <p:spPr>
          <a:xfrm>
            <a:off x="585216" y="2916859"/>
            <a:ext cx="2990088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Geometric Perception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85216" y="3145459"/>
            <a:ext cx="299008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i="1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Geometric Prediction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85216" y="3346627"/>
            <a:ext cx="2990088" cy="20868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Depth Anything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85216" y="3555308"/>
            <a:ext cx="2990088" cy="20868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DepthCrafter, NormalCrafter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85216" y="3763990"/>
            <a:ext cx="2990088" cy="20868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DVD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 flipV="1">
            <a:off x="3703320" y="3977640"/>
            <a:ext cx="790956" cy="772233"/>
          </a:xfrm>
          <a:prstGeom prst="line">
            <a:avLst/>
          </a:prstGeom>
          <a:noFill/>
          <a:ln w="25400">
            <a:solidFill>
              <a:srgbClr val="C98A2E"/>
            </a:solidFill>
            <a:prstDash val="dash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Shape 19"/>
          <p:cNvSpPr/>
          <p:nvPr/>
        </p:nvSpPr>
        <p:spPr>
          <a:xfrm>
            <a:off x="457200" y="4192128"/>
            <a:ext cx="3246120" cy="1115491"/>
          </a:xfrm>
          <a:prstGeom prst="roundRect">
            <a:avLst>
              <a:gd name="adj" fmla="val 7378"/>
            </a:avLst>
          </a:prstGeom>
          <a:solidFill>
            <a:srgbClr val="FBF2E2"/>
          </a:solidFill>
          <a:ln w="20320">
            <a:solidFill>
              <a:srgbClr val="C98A2E"/>
            </a:solidFill>
            <a:prstDash val="solid"/>
          </a:ln>
          <a:effectLst>
            <a:outerShdw blurRad="50800" dist="25400" dir="5400000" algn="bl" rotWithShape="0">
              <a:srgbClr val="3A3A55">
                <a:alpha val="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22" name="Text 20"/>
          <p:cNvSpPr/>
          <p:nvPr/>
        </p:nvSpPr>
        <p:spPr>
          <a:xfrm>
            <a:off x="585216" y="4311000"/>
            <a:ext cx="2990088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C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Segmentation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585216" y="4567032"/>
            <a:ext cx="2990088" cy="22247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SAM2, SAM3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85216" y="4789510"/>
            <a:ext cx="2990088" cy="22247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Grounding-DINO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85216" y="5011988"/>
            <a:ext cx="2990088" cy="22247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Grounded-SAM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 flipV="1">
            <a:off x="3703320" y="3977640"/>
            <a:ext cx="790956" cy="1972581"/>
          </a:xfrm>
          <a:prstGeom prst="line">
            <a:avLst/>
          </a:prstGeom>
          <a:noFill/>
          <a:ln w="25400">
            <a:solidFill>
              <a:srgbClr val="3E6FD9"/>
            </a:solidFill>
            <a:prstDash val="dash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" name="Shape 25"/>
          <p:cNvSpPr/>
          <p:nvPr/>
        </p:nvSpPr>
        <p:spPr>
          <a:xfrm>
            <a:off x="457200" y="5453922"/>
            <a:ext cx="3246120" cy="992598"/>
          </a:xfrm>
          <a:prstGeom prst="roundRect">
            <a:avLst>
              <a:gd name="adj" fmla="val 8291"/>
            </a:avLst>
          </a:prstGeom>
          <a:solidFill>
            <a:srgbClr val="EAF1FC"/>
          </a:solidFill>
          <a:ln w="20320">
            <a:solidFill>
              <a:srgbClr val="3E6FD9"/>
            </a:solidFill>
            <a:prstDash val="solid"/>
          </a:ln>
          <a:effectLst>
            <a:outerShdw blurRad="50800" dist="25400" dir="5400000" algn="bl" rotWithShape="0">
              <a:srgbClr val="3A3A55">
                <a:alpha val="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28" name="Text 26"/>
          <p:cNvSpPr/>
          <p:nvPr/>
        </p:nvSpPr>
        <p:spPr>
          <a:xfrm>
            <a:off x="585216" y="5572794"/>
            <a:ext cx="2990088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3E6F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Reconstruction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585216" y="5828826"/>
            <a:ext cx="2990088" cy="18151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Dust3R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85216" y="6010340"/>
            <a:ext cx="2990088" cy="18151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VGGT, π³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85216" y="6191854"/>
            <a:ext cx="2990088" cy="18151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VGGT-Ω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 flipV="1">
            <a:off x="7694676" y="2230988"/>
            <a:ext cx="790956" cy="1746652"/>
          </a:xfrm>
          <a:prstGeom prst="line">
            <a:avLst/>
          </a:prstGeom>
          <a:noFill/>
          <a:ln w="25400">
            <a:solidFill>
              <a:srgbClr val="2E9E8F"/>
            </a:solidFill>
            <a:prstDash val="dash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" name="Shape 31"/>
          <p:cNvSpPr/>
          <p:nvPr/>
        </p:nvSpPr>
        <p:spPr>
          <a:xfrm>
            <a:off x="8485632" y="1536192"/>
            <a:ext cx="3246120" cy="1389592"/>
          </a:xfrm>
          <a:prstGeom prst="roundRect">
            <a:avLst>
              <a:gd name="adj" fmla="val 5922"/>
            </a:avLst>
          </a:prstGeom>
          <a:solidFill>
            <a:srgbClr val="E4F6F3"/>
          </a:solidFill>
          <a:ln w="20320">
            <a:solidFill>
              <a:srgbClr val="2E9E8F"/>
            </a:solidFill>
            <a:prstDash val="solid"/>
          </a:ln>
          <a:effectLst>
            <a:outerShdw blurRad="50800" dist="25400" dir="5400000" algn="bl" rotWithShape="0">
              <a:srgbClr val="3A3A55">
                <a:alpha val="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34" name="Text 32"/>
          <p:cNvSpPr/>
          <p:nvPr/>
        </p:nvSpPr>
        <p:spPr>
          <a:xfrm>
            <a:off x="8613648" y="1655064"/>
            <a:ext cx="2990088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Inverse / Forward Rendering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8613648" y="1883664"/>
            <a:ext cx="299008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i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backbone, both directions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8613648" y="2084832"/>
            <a:ext cx="2990088" cy="25593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DiffusionRenderer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8613648" y="2340765"/>
            <a:ext cx="2990088" cy="25593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CtrlVDiff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8613648" y="2596698"/>
            <a:ext cx="2990088" cy="25593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UniVidX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 flipV="1">
            <a:off x="7694676" y="3766883"/>
            <a:ext cx="790956" cy="210757"/>
          </a:xfrm>
          <a:prstGeom prst="line">
            <a:avLst/>
          </a:prstGeom>
          <a:noFill/>
          <a:ln w="25400">
            <a:solidFill>
              <a:srgbClr val="8B5CF6"/>
            </a:solidFill>
            <a:prstDash val="dash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" name="Shape 38"/>
          <p:cNvSpPr/>
          <p:nvPr/>
        </p:nvSpPr>
        <p:spPr>
          <a:xfrm>
            <a:off x="8485632" y="3072088"/>
            <a:ext cx="3246120" cy="1389592"/>
          </a:xfrm>
          <a:prstGeom prst="roundRect">
            <a:avLst>
              <a:gd name="adj" fmla="val 5922"/>
            </a:avLst>
          </a:prstGeom>
          <a:solidFill>
            <a:srgbClr val="F3EAFC"/>
          </a:solidFill>
          <a:ln w="20320">
            <a:solidFill>
              <a:srgbClr val="8B5CF6"/>
            </a:solidFill>
            <a:prstDash val="solid"/>
          </a:ln>
          <a:effectLst>
            <a:outerShdw blurRad="50800" dist="25400" dir="5400000" algn="bl" rotWithShape="0">
              <a:srgbClr val="3A3A55">
                <a:alpha val="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41" name="Text 39"/>
          <p:cNvSpPr/>
          <p:nvPr/>
        </p:nvSpPr>
        <p:spPr>
          <a:xfrm>
            <a:off x="8613648" y="3190960"/>
            <a:ext cx="2990088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4D Reconstruction</a:t>
            </a:r>
            <a:endParaRPr lang="en-US" sz="1250" dirty="0"/>
          </a:p>
        </p:txBody>
      </p:sp>
      <p:sp>
        <p:nvSpPr>
          <p:cNvPr id="42" name="Text 40"/>
          <p:cNvSpPr/>
          <p:nvPr/>
        </p:nvSpPr>
        <p:spPr>
          <a:xfrm>
            <a:off x="8613648" y="3446992"/>
            <a:ext cx="2990088" cy="235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TAPIP3D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8613648" y="3682376"/>
            <a:ext cx="2990088" cy="235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SpatialTracker, v2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8613648" y="3917759"/>
            <a:ext cx="2990088" cy="235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D4RT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8613648" y="4153143"/>
            <a:ext cx="2990088" cy="235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Aether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7694676" y="3977640"/>
            <a:ext cx="790956" cy="1549612"/>
          </a:xfrm>
          <a:prstGeom prst="line">
            <a:avLst/>
          </a:prstGeom>
          <a:noFill/>
          <a:ln w="25400">
            <a:solidFill>
              <a:srgbClr val="4CAF6D"/>
            </a:solidFill>
            <a:prstDash val="dash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" name="Shape 45"/>
          <p:cNvSpPr/>
          <p:nvPr/>
        </p:nvSpPr>
        <p:spPr>
          <a:xfrm>
            <a:off x="8485632" y="4607983"/>
            <a:ext cx="3246120" cy="1838537"/>
          </a:xfrm>
          <a:prstGeom prst="roundRect">
            <a:avLst>
              <a:gd name="adj" fmla="val 4476"/>
            </a:avLst>
          </a:prstGeom>
          <a:solidFill>
            <a:srgbClr val="EAF7EE"/>
          </a:solidFill>
          <a:ln w="20320">
            <a:solidFill>
              <a:srgbClr val="4CAF6D"/>
            </a:solidFill>
            <a:prstDash val="solid"/>
          </a:ln>
          <a:effectLst>
            <a:outerShdw blurRad="50800" dist="25400" dir="5400000" algn="bl" rotWithShape="0">
              <a:srgbClr val="3A3A55">
                <a:alpha val="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48" name="Text 46"/>
          <p:cNvSpPr/>
          <p:nvPr/>
        </p:nvSpPr>
        <p:spPr>
          <a:xfrm>
            <a:off x="8613648" y="4726855"/>
            <a:ext cx="2990088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4CAF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Camera-Control Video Gen.</a:t>
            </a:r>
            <a:endParaRPr lang="en-US" sz="1250" dirty="0"/>
          </a:p>
        </p:txBody>
      </p:sp>
      <p:sp>
        <p:nvSpPr>
          <p:cNvPr id="49" name="Text 47"/>
          <p:cNvSpPr/>
          <p:nvPr/>
        </p:nvSpPr>
        <p:spPr>
          <a:xfrm>
            <a:off x="8613648" y="4955455"/>
            <a:ext cx="299008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i="1" dirty="0">
                <a:solidFill>
                  <a:srgbClr val="4CAF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World Model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8613648" y="5156623"/>
            <a:ext cx="2990088" cy="243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CameraCtrl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8613648" y="5399972"/>
            <a:ext cx="2990088" cy="243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GEN3C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8613648" y="5643321"/>
            <a:ext cx="2990088" cy="243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HY-WorldPlay</a:t>
            </a:r>
            <a:endParaRPr lang="en-US" sz="1000" dirty="0"/>
          </a:p>
        </p:txBody>
      </p:sp>
      <p:sp>
        <p:nvSpPr>
          <p:cNvPr id="53" name="Text 51"/>
          <p:cNvSpPr/>
          <p:nvPr/>
        </p:nvSpPr>
        <p:spPr>
          <a:xfrm>
            <a:off x="8613648" y="5886670"/>
            <a:ext cx="2990088" cy="243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Matrix-Game 2/3</a:t>
            </a:r>
            <a:endParaRPr lang="en-US" sz="1000" dirty="0"/>
          </a:p>
        </p:txBody>
      </p:sp>
      <p:sp>
        <p:nvSpPr>
          <p:cNvPr id="54" name="Text 52"/>
          <p:cNvSpPr/>
          <p:nvPr/>
        </p:nvSpPr>
        <p:spPr>
          <a:xfrm>
            <a:off x="8613648" y="6130019"/>
            <a:ext cx="2990088" cy="243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Lingbot-World</a:t>
            </a:r>
            <a:endParaRPr lang="en-US" sz="1000" dirty="0"/>
          </a:p>
        </p:txBody>
      </p:sp>
      <p:sp>
        <p:nvSpPr>
          <p:cNvPr id="55" name="Shape 53"/>
          <p:cNvSpPr/>
          <p:nvPr/>
        </p:nvSpPr>
        <p:spPr>
          <a:xfrm>
            <a:off x="4494276" y="3086100"/>
            <a:ext cx="3200400" cy="1783080"/>
          </a:xfrm>
          <a:prstGeom prst="roundRect">
            <a:avLst>
              <a:gd name="adj" fmla="val 7179"/>
            </a:avLst>
          </a:prstGeom>
          <a:solidFill>
            <a:srgbClr val="1B2340"/>
          </a:solidFill>
          <a:ln w="25400">
            <a:solidFill>
              <a:srgbClr val="0F1530"/>
            </a:solidFill>
            <a:prstDash val="solid"/>
          </a:ln>
          <a:effectLst>
            <a:outerShdw blurRad="127000" dist="38100" dir="5400000" algn="bl" rotWithShape="0">
              <a:srgbClr val="3A3A55">
                <a:alpha val="25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56" name="Text 54"/>
          <p:cNvSpPr/>
          <p:nvPr/>
        </p:nvSpPr>
        <p:spPr>
          <a:xfrm>
            <a:off x="4494276" y="3232404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GenCeption</a:t>
            </a:r>
            <a:endParaRPr lang="en-US" sz="2400" dirty="0"/>
          </a:p>
        </p:txBody>
      </p:sp>
      <p:sp>
        <p:nvSpPr>
          <p:cNvPr id="57" name="Text 55"/>
          <p:cNvSpPr/>
          <p:nvPr/>
        </p:nvSpPr>
        <p:spPr>
          <a:xfrm>
            <a:off x="4494276" y="3589020"/>
            <a:ext cx="3200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AE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</a:t>
            </a:r>
            <a:r>
              <a:rPr lang="en-US" altLang="zh-CN" sz="1050" i="1" dirty="0">
                <a:solidFill>
                  <a:srgbClr val="AE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</a:t>
            </a:r>
            <a:r>
              <a:rPr lang="zh-CN" altLang="en-US" sz="1050" i="1" dirty="0">
                <a:solidFill>
                  <a:srgbClr val="AE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050" i="1" dirty="0">
                <a:solidFill>
                  <a:srgbClr val="AE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perception</a:t>
            </a:r>
            <a:r>
              <a:rPr lang="zh-CN" altLang="en-US" sz="1050" i="1" dirty="0">
                <a:solidFill>
                  <a:srgbClr val="AE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050" i="1" dirty="0">
                <a:solidFill>
                  <a:srgbClr val="AE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(one-step)</a:t>
            </a:r>
            <a:r>
              <a:rPr lang="en-US" sz="1050" i="1" dirty="0">
                <a:solidFill>
                  <a:srgbClr val="AE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backbone</a:t>
            </a:r>
            <a:endParaRPr lang="en-US" sz="1050" dirty="0"/>
          </a:p>
        </p:txBody>
      </p:sp>
      <p:sp>
        <p:nvSpPr>
          <p:cNvPr id="58" name="Shape 56"/>
          <p:cNvSpPr/>
          <p:nvPr/>
        </p:nvSpPr>
        <p:spPr>
          <a:xfrm>
            <a:off x="4631436" y="3927348"/>
            <a:ext cx="926592" cy="292608"/>
          </a:xfrm>
          <a:prstGeom prst="roundRect">
            <a:avLst>
              <a:gd name="adj" fmla="val 50000"/>
            </a:avLst>
          </a:prstGeom>
          <a:solidFill>
            <a:srgbClr val="2A3560"/>
          </a:solidFill>
          <a:ln w="12700">
            <a:solidFill>
              <a:srgbClr val="4A5590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9" name="Text 57"/>
          <p:cNvSpPr/>
          <p:nvPr/>
        </p:nvSpPr>
        <p:spPr>
          <a:xfrm>
            <a:off x="4631436" y="3927348"/>
            <a:ext cx="9265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Camera Pose</a:t>
            </a:r>
            <a:endParaRPr lang="en-US" sz="950" dirty="0"/>
          </a:p>
        </p:txBody>
      </p:sp>
      <p:sp>
        <p:nvSpPr>
          <p:cNvPr id="60" name="Shape 58"/>
          <p:cNvSpPr/>
          <p:nvPr/>
        </p:nvSpPr>
        <p:spPr>
          <a:xfrm>
            <a:off x="5631180" y="3927348"/>
            <a:ext cx="926592" cy="292608"/>
          </a:xfrm>
          <a:prstGeom prst="roundRect">
            <a:avLst>
              <a:gd name="adj" fmla="val 50000"/>
            </a:avLst>
          </a:prstGeom>
          <a:solidFill>
            <a:srgbClr val="2A3560"/>
          </a:solidFill>
          <a:ln w="12700">
            <a:solidFill>
              <a:srgbClr val="4A5590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" name="Text 59"/>
          <p:cNvSpPr/>
          <p:nvPr/>
        </p:nvSpPr>
        <p:spPr>
          <a:xfrm>
            <a:off x="5631180" y="3927348"/>
            <a:ext cx="9265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Depth</a:t>
            </a:r>
            <a:endParaRPr lang="en-US" sz="950" dirty="0"/>
          </a:p>
        </p:txBody>
      </p:sp>
      <p:sp>
        <p:nvSpPr>
          <p:cNvPr id="62" name="Shape 60"/>
          <p:cNvSpPr/>
          <p:nvPr/>
        </p:nvSpPr>
        <p:spPr>
          <a:xfrm>
            <a:off x="6630924" y="3927348"/>
            <a:ext cx="926592" cy="292608"/>
          </a:xfrm>
          <a:prstGeom prst="roundRect">
            <a:avLst>
              <a:gd name="adj" fmla="val 50000"/>
            </a:avLst>
          </a:prstGeom>
          <a:solidFill>
            <a:srgbClr val="2A3560"/>
          </a:solidFill>
          <a:ln w="12700">
            <a:solidFill>
              <a:srgbClr val="4A5590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3" name="Text 61"/>
          <p:cNvSpPr/>
          <p:nvPr/>
        </p:nvSpPr>
        <p:spPr>
          <a:xfrm>
            <a:off x="6630924" y="3927348"/>
            <a:ext cx="9265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</a:t>
            </a:r>
            <a:endParaRPr lang="en-US" sz="950" dirty="0"/>
          </a:p>
        </p:txBody>
      </p:sp>
      <p:sp>
        <p:nvSpPr>
          <p:cNvPr id="64" name="Shape 62"/>
          <p:cNvSpPr/>
          <p:nvPr/>
        </p:nvSpPr>
        <p:spPr>
          <a:xfrm>
            <a:off x="4631436" y="4293108"/>
            <a:ext cx="1426464" cy="292608"/>
          </a:xfrm>
          <a:prstGeom prst="roundRect">
            <a:avLst>
              <a:gd name="adj" fmla="val 50000"/>
            </a:avLst>
          </a:prstGeom>
          <a:solidFill>
            <a:srgbClr val="2A3560"/>
          </a:solidFill>
          <a:ln w="12700">
            <a:solidFill>
              <a:srgbClr val="4A5590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5" name="Text 63"/>
          <p:cNvSpPr/>
          <p:nvPr/>
        </p:nvSpPr>
        <p:spPr>
          <a:xfrm>
            <a:off x="4631436" y="4293108"/>
            <a:ext cx="142646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Segmentation</a:t>
            </a:r>
            <a:endParaRPr lang="en-US" sz="950" dirty="0"/>
          </a:p>
        </p:txBody>
      </p:sp>
      <p:sp>
        <p:nvSpPr>
          <p:cNvPr id="66" name="Shape 64"/>
          <p:cNvSpPr/>
          <p:nvPr/>
        </p:nvSpPr>
        <p:spPr>
          <a:xfrm>
            <a:off x="6131052" y="4293108"/>
            <a:ext cx="1426464" cy="292608"/>
          </a:xfrm>
          <a:prstGeom prst="roundRect">
            <a:avLst>
              <a:gd name="adj" fmla="val 50000"/>
            </a:avLst>
          </a:prstGeom>
          <a:solidFill>
            <a:srgbClr val="2A3560"/>
          </a:solidFill>
          <a:ln w="12700">
            <a:solidFill>
              <a:srgbClr val="4A5590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7" name="Text 65"/>
          <p:cNvSpPr/>
          <p:nvPr/>
        </p:nvSpPr>
        <p:spPr>
          <a:xfrm>
            <a:off x="6131052" y="4293108"/>
            <a:ext cx="142646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Keypoint</a:t>
            </a:r>
            <a:endParaRPr lang="en-US" sz="950" dirty="0"/>
          </a:p>
        </p:txBody>
      </p:sp>
      <p:sp>
        <p:nvSpPr>
          <p:cNvPr id="68" name="Shape 66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D6304A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69" name="Text 67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CORE</a:t>
            </a:r>
            <a:endParaRPr lang="en-US" sz="900" dirty="0"/>
          </a:p>
        </p:txBody>
      </p:sp>
      <p:sp>
        <p:nvSpPr>
          <p:cNvPr id="70" name="Text 68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71" name="Text 69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· TRAINING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Training Recipe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57200" y="1920240"/>
            <a:ext cx="11274552" cy="841248"/>
          </a:xfrm>
          <a:prstGeom prst="roundRect">
            <a:avLst>
              <a:gd name="adj" fmla="val 8696"/>
            </a:avLst>
          </a:prstGeom>
          <a:solidFill>
            <a:srgbClr val="F5F6FA"/>
          </a:solidFill>
          <a:ln w="1270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/>
          <p:cNvSpPr/>
          <p:nvPr/>
        </p:nvSpPr>
        <p:spPr>
          <a:xfrm>
            <a:off x="685800" y="1920240"/>
            <a:ext cx="27432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566160" y="1920240"/>
            <a:ext cx="466344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−v = −(ε − x₀)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8321040" y="1920240"/>
            <a:ext cx="32004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统一的 rectified-flow 目标函数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57200" y="2871216"/>
            <a:ext cx="11274552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Text 8"/>
          <p:cNvSpPr/>
          <p:nvPr/>
        </p:nvSpPr>
        <p:spPr>
          <a:xfrm>
            <a:off x="685800" y="2871216"/>
            <a:ext cx="27432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PARAMS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566160" y="2871216"/>
            <a:ext cx="466344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只训练 Video DiT 的最后一层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8321040" y="2871216"/>
            <a:ext cx="32004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骨干网络冻结，最小化微调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57200" y="3822192"/>
            <a:ext cx="11274552" cy="841248"/>
          </a:xfrm>
          <a:prstGeom prst="roundRect">
            <a:avLst>
              <a:gd name="adj" fmla="val 8696"/>
            </a:avLst>
          </a:prstGeom>
          <a:solidFill>
            <a:srgbClr val="F5F6FA"/>
          </a:solidFill>
          <a:ln w="1270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Text 12"/>
          <p:cNvSpPr/>
          <p:nvPr/>
        </p:nvSpPr>
        <p:spPr>
          <a:xfrm>
            <a:off x="685800" y="3822192"/>
            <a:ext cx="27432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基础模型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566160" y="3822192"/>
            <a:ext cx="466344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Wan2.1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8321040" y="3822192"/>
            <a:ext cx="32004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预训练 text-to-video diffusion model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7200" y="4773168"/>
            <a:ext cx="11274552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Text 16"/>
          <p:cNvSpPr/>
          <p:nvPr/>
        </p:nvSpPr>
        <p:spPr>
          <a:xfrm>
            <a:off x="685800" y="4773168"/>
            <a:ext cx="27432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MODEL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566160" y="4773168"/>
            <a:ext cx="466344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depth/segmentation 转换为 3 通道 color image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8321040" y="4773168"/>
            <a:ext cx="32004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统一编码到 RGB 空间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57200" y="5724144"/>
            <a:ext cx="11274552" cy="841248"/>
          </a:xfrm>
          <a:prstGeom prst="roundRect">
            <a:avLst>
              <a:gd name="adj" fmla="val 8696"/>
            </a:avLst>
          </a:prstGeom>
          <a:solidFill>
            <a:srgbClr val="F5F6FA"/>
          </a:solidFill>
          <a:ln w="1270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Text 20"/>
          <p:cNvSpPr/>
          <p:nvPr/>
        </p:nvSpPr>
        <p:spPr>
          <a:xfrm>
            <a:off x="685800" y="5724144"/>
            <a:ext cx="27432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 CONFIG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566160" y="5724144"/>
            <a:ext cx="466344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bsz=64 · resolution=81x480x832 · step=15K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8321040" y="5724144"/>
            <a:ext cx="32004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分辨率对齐原生 video latents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D6304A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6" name="Text 24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CORE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· EVALUATION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4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Comparison to State-of-the-Art Specialist Models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645920"/>
            <a:ext cx="740664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6" name="Image 0" descr="/home/claude/work/assets/image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92" y="1820161"/>
            <a:ext cx="7077456" cy="4177797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092440" y="1645920"/>
            <a:ext cx="3639312" cy="4526280"/>
          </a:xfrm>
          <a:prstGeom prst="roundRect">
            <a:avLst>
              <a:gd name="adj" fmla="val 2513"/>
            </a:avLst>
          </a:prstGeom>
          <a:solidFill>
            <a:srgbClr val="F5F6FA"/>
          </a:solidFill>
          <a:ln w="1270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Text 5"/>
          <p:cNvSpPr/>
          <p:nvPr/>
        </p:nvSpPr>
        <p:spPr>
          <a:xfrm>
            <a:off x="8321040" y="18288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问题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321040" y="2240280"/>
            <a:ext cx="320040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spcAft>
                <a:spcPts val="1200"/>
              </a:spcAft>
              <a:buSzPct val="100000"/>
              <a:buChar char="•"/>
            </a:pPr>
            <a:r>
              <a:rPr lang="en-US" sz="11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normal, cam_pose 的评测 benchmark 集中在人物为中心的数据集。Depth在ETH</a:t>
            </a:r>
            <a:r>
              <a:rPr lang="en-US" altLang="zh-CN" sz="11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</a:t>
            </a:r>
            <a:r>
              <a:rPr lang="zh-CN" altLang="en-US" sz="11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数据集上远低于</a:t>
            </a:r>
            <a:r>
              <a:rPr lang="en-US" altLang="zh-CN" sz="11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VGGT-omega;</a:t>
            </a:r>
            <a:endParaRPr lang="en-US" sz="1100" dirty="0"/>
          </a:p>
          <a:p>
            <a:pPr marL="228600" indent="-228600">
              <a:lnSpc>
                <a:spcPct val="112000"/>
              </a:lnSpc>
              <a:spcAft>
                <a:spcPts val="1200"/>
              </a:spcAft>
              <a:buSzPct val="100000"/>
              <a:buChar char="•"/>
            </a:pPr>
            <a:r>
              <a:rPr lang="en-US" altLang="zh-CN" sz="11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Generalist</a:t>
            </a:r>
            <a:r>
              <a:rPr lang="zh-CN" altLang="en-US" sz="11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100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</a:t>
            </a:r>
            <a:r>
              <a:rPr lang="en-US" sz="1100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在</a:t>
            </a:r>
            <a:r>
              <a:rPr lang="en-US" sz="11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3D keypoint 任务上直接 fail。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D6304A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1" name="Text 8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CORE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· EVALUATION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Ablation study on depth task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457199" y="1691640"/>
            <a:ext cx="5491213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spcAft>
                <a:spcPts val="1100"/>
              </a:spcAft>
              <a:buSzPct val="100000"/>
              <a:buChar char="•"/>
            </a:pPr>
            <a:r>
              <a:rPr lang="en-US" altLang="zh-CN" sz="16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16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blate 底模选择、数据和模型大小的增益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。</a:t>
            </a:r>
            <a:endParaRPr lang="en-US" sz="1300" dirty="0"/>
          </a:p>
          <a:p>
            <a:pPr marL="228600" indent="-228600">
              <a:lnSpc>
                <a:spcPct val="112000"/>
              </a:lnSpc>
              <a:spcAft>
                <a:spcPts val="1100"/>
              </a:spcAft>
              <a:buSzPct val="100000"/>
              <a:buChar char="•"/>
            </a:pPr>
            <a:r>
              <a:rPr lang="en-US" sz="16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对比与 sota 3D fundation model 在训练成本上的效率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。</a:t>
            </a:r>
            <a:endParaRPr lang="en-US" sz="1300" dirty="0"/>
          </a:p>
        </p:txBody>
      </p:sp>
      <p:pic>
        <p:nvPicPr>
          <p:cNvPr id="7" name="Image 0" descr="/home/claude/work/assets/image1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937" y="2676080"/>
            <a:ext cx="9676127" cy="2875772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D6304A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9" name="Text 6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· EVALUATION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BC127-83FF-F70C-C279-F747F18CB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5BA93F3-BE65-2EF8-24DD-CDB50AF64098}"/>
              </a:ext>
            </a:extLst>
          </p:cNvPr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B36B294-A026-D41D-E400-11397265B3A1}"/>
              </a:ext>
            </a:extLst>
          </p:cNvPr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· CORE IDEA</a:t>
            </a:r>
            <a:endParaRPr lang="en-US" sz="13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F9A2B99C-2F39-0AC9-2013-71D8DA69FD04}"/>
              </a:ext>
            </a:extLst>
          </p:cNvPr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3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GenCeption: Video Generation Models are General-Purpose Vision Learners</a:t>
            </a:r>
            <a:endParaRPr lang="en-US" sz="23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C7898B05-784E-BF24-626D-DF1FC942130D}"/>
              </a:ext>
            </a:extLst>
          </p:cNvPr>
          <p:cNvSpPr/>
          <p:nvPr/>
        </p:nvSpPr>
        <p:spPr>
          <a:xfrm>
            <a:off x="457200" y="1046747"/>
            <a:ext cx="112471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b="1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  </a:t>
            </a:r>
            <a:r>
              <a:rPr lang="en-US" sz="1300" i="1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类比</a:t>
            </a:r>
            <a:r>
              <a:rPr lang="en-US" sz="1300" i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LLM技术演进，是否可以选用</a:t>
            </a:r>
            <a:r>
              <a:rPr lang="en-US" sz="1300" i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text2video 模型作为众多 visual perception tasks 的通用基座。</a:t>
            </a:r>
            <a:endParaRPr lang="en-US" sz="13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440E162C-22E7-E500-2D73-ADDD533780B9}"/>
              </a:ext>
            </a:extLst>
          </p:cNvPr>
          <p:cNvSpPr/>
          <p:nvPr/>
        </p:nvSpPr>
        <p:spPr>
          <a:xfrm>
            <a:off x="457200" y="1528010"/>
            <a:ext cx="3587496" cy="1193531"/>
          </a:xfrm>
          <a:prstGeom prst="roundRect">
            <a:avLst>
              <a:gd name="adj" fmla="val 5405"/>
            </a:avLst>
          </a:prstGeom>
          <a:solidFill>
            <a:srgbClr val="F5F6FA"/>
          </a:solidFill>
          <a:ln w="1270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E9599C61-4E14-3859-8070-EA510EC91C6C}"/>
              </a:ext>
            </a:extLst>
          </p:cNvPr>
          <p:cNvSpPr/>
          <p:nvPr/>
        </p:nvSpPr>
        <p:spPr>
          <a:xfrm>
            <a:off x="640080" y="1541487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D6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2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481ABB52-5385-62FC-2CAC-EB2CA8872C0E}"/>
              </a:ext>
            </a:extLst>
          </p:cNvPr>
          <p:cNvSpPr/>
          <p:nvPr/>
        </p:nvSpPr>
        <p:spPr>
          <a:xfrm>
            <a:off x="640080" y="1934679"/>
            <a:ext cx="32217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冻结架构</a:t>
            </a:r>
            <a:endParaRPr lang="en-US" sz="135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B4A0D3D-AD28-1557-8F00-6CC56C11FCB1}"/>
              </a:ext>
            </a:extLst>
          </p:cNvPr>
          <p:cNvSpPr/>
          <p:nvPr/>
        </p:nvSpPr>
        <p:spPr>
          <a:xfrm>
            <a:off x="640080" y="2073764"/>
            <a:ext cx="3221736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T2V 模型作为预训练的视觉表征提取器；不改变 DiT 网络结构；只训练 DiT 最后一层。</a:t>
            </a:r>
            <a:endParaRPr lang="en-US" sz="10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F9AD3835-138D-2CDD-7890-CB5BE9823634}"/>
              </a:ext>
            </a:extLst>
          </p:cNvPr>
          <p:cNvSpPr/>
          <p:nvPr/>
        </p:nvSpPr>
        <p:spPr>
          <a:xfrm>
            <a:off x="4300728" y="1528010"/>
            <a:ext cx="3587496" cy="1193531"/>
          </a:xfrm>
          <a:prstGeom prst="roundRect">
            <a:avLst>
              <a:gd name="adj" fmla="val 5405"/>
            </a:avLst>
          </a:prstGeom>
          <a:solidFill>
            <a:srgbClr val="F5F6FA"/>
          </a:solidFill>
          <a:ln w="1270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9CB893C3-BBBA-18B1-AFFF-A7257ED0F6D7}"/>
              </a:ext>
            </a:extLst>
          </p:cNvPr>
          <p:cNvSpPr/>
          <p:nvPr/>
        </p:nvSpPr>
        <p:spPr>
          <a:xfrm>
            <a:off x="4483608" y="1541487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D6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2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932C6D05-05BB-E133-DE3D-CBA6375E99E4}"/>
              </a:ext>
            </a:extLst>
          </p:cNvPr>
          <p:cNvSpPr/>
          <p:nvPr/>
        </p:nvSpPr>
        <p:spPr>
          <a:xfrm>
            <a:off x="4483608" y="1934679"/>
            <a:ext cx="32217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模态无关特征</a:t>
            </a:r>
            <a:endParaRPr lang="en-US" sz="135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5130568F-2DAD-297A-97A4-76740FA5C47D}"/>
              </a:ext>
            </a:extLst>
          </p:cNvPr>
          <p:cNvSpPr/>
          <p:nvPr/>
        </p:nvSpPr>
        <p:spPr>
          <a:xfrm>
            <a:off x="4483608" y="2073764"/>
            <a:ext cx="3221736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直接提取最后一层的丰富特征作为真实动态世界 visual representation；不区分模态。</a:t>
            </a:r>
            <a:endParaRPr lang="en-US" sz="100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B5D04CF5-4C26-3F98-28AE-EC61D926B8F8}"/>
              </a:ext>
            </a:extLst>
          </p:cNvPr>
          <p:cNvSpPr/>
          <p:nvPr/>
        </p:nvSpPr>
        <p:spPr>
          <a:xfrm>
            <a:off x="8144256" y="1528010"/>
            <a:ext cx="3587496" cy="1193531"/>
          </a:xfrm>
          <a:prstGeom prst="roundRect">
            <a:avLst>
              <a:gd name="adj" fmla="val 5405"/>
            </a:avLst>
          </a:prstGeom>
          <a:solidFill>
            <a:srgbClr val="F5F6FA"/>
          </a:solidFill>
          <a:ln w="1270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04776590-8EE9-705B-80A1-67F1CB308642}"/>
              </a:ext>
            </a:extLst>
          </p:cNvPr>
          <p:cNvSpPr/>
          <p:nvPr/>
        </p:nvSpPr>
        <p:spPr>
          <a:xfrm>
            <a:off x="8327136" y="1541487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D6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2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72F7CFB6-7D91-35DC-229A-2179292C265F}"/>
              </a:ext>
            </a:extLst>
          </p:cNvPr>
          <p:cNvSpPr/>
          <p:nvPr/>
        </p:nvSpPr>
        <p:spPr>
          <a:xfrm>
            <a:off x="8327136" y="1934679"/>
            <a:ext cx="32217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单步预测</a:t>
            </a:r>
            <a:endParaRPr lang="en-US" sz="135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FBCAC5A0-D929-4E21-AF6C-2CCA3758AC6F}"/>
              </a:ext>
            </a:extLst>
          </p:cNvPr>
          <p:cNvSpPr/>
          <p:nvPr/>
        </p:nvSpPr>
        <p:spPr>
          <a:xfrm>
            <a:off x="8327136" y="2073764"/>
            <a:ext cx="3221736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把多步迭代去噪的生成模型转换为单步稠密/稀疏预测模型；统一的 loss：−v = −(ε − x₀)。</a:t>
            </a:r>
            <a:endParaRPr lang="en-US" sz="1000" dirty="0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62265FD5-1A9E-A74A-1591-21F86E79B93F}"/>
              </a:ext>
            </a:extLst>
          </p:cNvPr>
          <p:cNvSpPr/>
          <p:nvPr/>
        </p:nvSpPr>
        <p:spPr>
          <a:xfrm>
            <a:off x="457200" y="2985275"/>
            <a:ext cx="11274552" cy="3488677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 dirty="0"/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8DA97E65-F381-3B87-931D-2C80AAF76B49}"/>
              </a:ext>
            </a:extLst>
          </p:cNvPr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D6304A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C3ED1295-2825-88D0-B826-BA60979D39BF}"/>
              </a:ext>
            </a:extLst>
          </p:cNvPr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CORE</a:t>
            </a:r>
            <a:endParaRPr lang="en-US" sz="900" dirty="0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94DE8158-B973-0572-F7F7-0081BA58CA98}"/>
              </a:ext>
            </a:extLst>
          </p:cNvPr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6C4710A1-C63B-DED6-3FB5-5E935DA85B91}"/>
              </a:ext>
            </a:extLst>
          </p:cNvPr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AD1F7F1B-5871-D449-6237-AAAC4B6FA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552" y="3212914"/>
            <a:ext cx="9015847" cy="306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602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· EVALUATION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Evaluation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57200" y="1737360"/>
            <a:ext cx="11274552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6" name="Image 0" descr="/home/claude/work/assets/image1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75" y="1901952"/>
            <a:ext cx="10557401" cy="4105656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D6304A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8" name="Text 5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CORE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· DEEP DIVE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2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针对什么问题 / 采用什么方法 / 得到什么结果 / 存在什么不足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5509260" cy="2331720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76200" dist="25400" dir="5400000" algn="bl" rotWithShape="0">
              <a:srgbClr val="3A3A55">
                <a:alpha val="1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6" name="Shape 4"/>
          <p:cNvSpPr/>
          <p:nvPr/>
        </p:nvSpPr>
        <p:spPr>
          <a:xfrm>
            <a:off x="640080" y="1856232"/>
            <a:ext cx="1371600" cy="274320"/>
          </a:xfrm>
          <a:prstGeom prst="roundRect">
            <a:avLst>
              <a:gd name="adj" fmla="val 20000"/>
            </a:avLst>
          </a:prstGeom>
          <a:solidFill>
            <a:srgbClr val="6B7280">
              <a:alpha val="15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7" name="Text 5"/>
          <p:cNvSpPr/>
          <p:nvPr/>
        </p:nvSpPr>
        <p:spPr>
          <a:xfrm>
            <a:off x="640080" y="1856232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针对什么问题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640080" y="2185416"/>
            <a:ext cx="51435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 领域是否可以有一个通用视觉底座？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2606040"/>
            <a:ext cx="51435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spcAft>
                <a:spcPts val="500"/>
              </a:spcAft>
              <a:buSzPct val="100000"/>
              <a:buChar char="•"/>
            </a:pPr>
            <a:r>
              <a:rPr lang="en-US" sz="98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类比于 NLP 领域的技术演进，CV 领域如果有一个通用视觉底座，可以把众多 visual perception tasks 统一解决了？</a:t>
            </a:r>
            <a:endParaRPr lang="en-US" sz="980" dirty="0"/>
          </a:p>
        </p:txBody>
      </p:sp>
      <p:sp>
        <p:nvSpPr>
          <p:cNvPr id="10" name="Shape 8"/>
          <p:cNvSpPr/>
          <p:nvPr/>
        </p:nvSpPr>
        <p:spPr>
          <a:xfrm>
            <a:off x="6222492" y="1691640"/>
            <a:ext cx="5509260" cy="2331720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76200" dist="25400" dir="5400000" algn="bl" rotWithShape="0">
              <a:srgbClr val="3A3A55">
                <a:alpha val="1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1" name="Shape 9"/>
          <p:cNvSpPr/>
          <p:nvPr/>
        </p:nvSpPr>
        <p:spPr>
          <a:xfrm>
            <a:off x="6405372" y="1856232"/>
            <a:ext cx="1371600" cy="274320"/>
          </a:xfrm>
          <a:prstGeom prst="roundRect">
            <a:avLst>
              <a:gd name="adj" fmla="val 20000"/>
            </a:avLst>
          </a:prstGeom>
          <a:solidFill>
            <a:srgbClr val="D6304A">
              <a:alpha val="15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2" name="Text 10"/>
          <p:cNvSpPr/>
          <p:nvPr/>
        </p:nvSpPr>
        <p:spPr>
          <a:xfrm>
            <a:off x="6405372" y="1856232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采用什么方法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405372" y="2203704"/>
            <a:ext cx="514350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spcAft>
                <a:spcPts val="500"/>
              </a:spcAft>
              <a:buSzPct val="100000"/>
              <a:buChar char="•"/>
            </a:pPr>
            <a:r>
              <a:rPr lang="en-US" sz="98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把 T2V 模型作为预训练的视觉表征提取器，不改变 DiT 网络结构，直接提取最后一层的丰富特征作为真实动态世界 visual representation。</a:t>
            </a:r>
            <a:endParaRPr lang="en-US" sz="980" dirty="0"/>
          </a:p>
          <a:p>
            <a:pPr marL="228600" indent="-228600">
              <a:lnSpc>
                <a:spcPct val="112000"/>
              </a:lnSpc>
              <a:spcAft>
                <a:spcPts val="500"/>
              </a:spcAft>
              <a:buSzPct val="100000"/>
              <a:buChar char="•"/>
            </a:pPr>
            <a:r>
              <a:rPr lang="en-US" sz="98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把多步迭代去噪的生成模型转换为单步稠密/稀疏预测模型。</a:t>
            </a:r>
            <a:endParaRPr lang="en-US" sz="980" dirty="0"/>
          </a:p>
          <a:p>
            <a:pPr marL="228600" indent="-228600">
              <a:lnSpc>
                <a:spcPct val="112000"/>
              </a:lnSpc>
              <a:spcAft>
                <a:spcPts val="500"/>
              </a:spcAft>
              <a:buSzPct val="100000"/>
              <a:buChar char="•"/>
            </a:pPr>
            <a:r>
              <a:rPr lang="en-US" sz="98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摒弃多任务的复杂网络/loss设计，统一多任务表示与单一loss。</a:t>
            </a:r>
            <a:endParaRPr lang="en-US" sz="980" dirty="0"/>
          </a:p>
        </p:txBody>
      </p:sp>
      <p:sp>
        <p:nvSpPr>
          <p:cNvPr id="14" name="Shape 12"/>
          <p:cNvSpPr/>
          <p:nvPr/>
        </p:nvSpPr>
        <p:spPr>
          <a:xfrm>
            <a:off x="457200" y="4224528"/>
            <a:ext cx="5509260" cy="2331720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76200" dist="25400" dir="5400000" algn="bl" rotWithShape="0">
              <a:srgbClr val="3A3A55">
                <a:alpha val="1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5" name="Shape 13"/>
          <p:cNvSpPr/>
          <p:nvPr/>
        </p:nvSpPr>
        <p:spPr>
          <a:xfrm>
            <a:off x="640080" y="4389120"/>
            <a:ext cx="1371600" cy="274320"/>
          </a:xfrm>
          <a:prstGeom prst="roundRect">
            <a:avLst>
              <a:gd name="adj" fmla="val 20000"/>
            </a:avLst>
          </a:prstGeom>
          <a:solidFill>
            <a:srgbClr val="2E9E8F">
              <a:alpha val="15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6" name="Text 14"/>
          <p:cNvSpPr/>
          <p:nvPr/>
        </p:nvSpPr>
        <p:spPr>
          <a:xfrm>
            <a:off x="640080" y="43891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得到什么结果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640080" y="4736592"/>
            <a:ext cx="514350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spcAft>
                <a:spcPts val="500"/>
              </a:spcAft>
              <a:buSzPct val="100000"/>
              <a:buChar char="•"/>
            </a:pPr>
            <a:r>
              <a:rPr lang="en-US" sz="98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在 depth, normal, cam_pose, segmentation 等任务上达到或超越 SOTA 专有模型。</a:t>
            </a:r>
            <a:endParaRPr lang="en-US" sz="980" dirty="0"/>
          </a:p>
          <a:p>
            <a:pPr marL="228600" indent="-228600">
              <a:lnSpc>
                <a:spcPct val="112000"/>
              </a:lnSpc>
              <a:spcAft>
                <a:spcPts val="500"/>
              </a:spcAft>
              <a:buSzPct val="100000"/>
              <a:buChar char="•"/>
            </a:pPr>
            <a:r>
              <a:rPr lang="en-US" sz="98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训练只使用少量的合成数据，仍然零样本泛化到真实数据。</a:t>
            </a:r>
            <a:endParaRPr lang="en-US" sz="980" dirty="0"/>
          </a:p>
        </p:txBody>
      </p:sp>
      <p:sp>
        <p:nvSpPr>
          <p:cNvPr id="18" name="Shape 16"/>
          <p:cNvSpPr/>
          <p:nvPr/>
        </p:nvSpPr>
        <p:spPr>
          <a:xfrm>
            <a:off x="6222492" y="4224528"/>
            <a:ext cx="5509260" cy="2331720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76200" dist="25400" dir="5400000" algn="bl" rotWithShape="0">
              <a:srgbClr val="3A3A55">
                <a:alpha val="1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9" name="Shape 17"/>
          <p:cNvSpPr/>
          <p:nvPr/>
        </p:nvSpPr>
        <p:spPr>
          <a:xfrm>
            <a:off x="6405372" y="4389120"/>
            <a:ext cx="1371600" cy="274320"/>
          </a:xfrm>
          <a:prstGeom prst="roundRect">
            <a:avLst>
              <a:gd name="adj" fmla="val 20000"/>
            </a:avLst>
          </a:prstGeom>
          <a:solidFill>
            <a:srgbClr val="C98A2E">
              <a:alpha val="15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0" name="Text 18"/>
          <p:cNvSpPr/>
          <p:nvPr/>
        </p:nvSpPr>
        <p:spPr>
          <a:xfrm>
            <a:off x="6405372" y="43891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C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存在什么不足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405372" y="4736592"/>
            <a:ext cx="514350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spcAft>
                <a:spcPts val="500"/>
              </a:spcAft>
              <a:buSzPct val="100000"/>
              <a:buChar char="•"/>
            </a:pPr>
            <a:r>
              <a:rPr lang="en-US" sz="980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联合训练的能力跷跷板：通用视觉理解模型在</a:t>
            </a:r>
            <a:r>
              <a:rPr lang="en-US" sz="98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3D keypoint 检测任务上明显劣于专有模型。</a:t>
            </a:r>
            <a:endParaRPr lang="en-US" sz="980" dirty="0"/>
          </a:p>
          <a:p>
            <a:pPr marL="228600" indent="-228600">
              <a:lnSpc>
                <a:spcPct val="112000"/>
              </a:lnSpc>
              <a:spcAft>
                <a:spcPts val="500"/>
              </a:spcAft>
              <a:buSzPct val="100000"/>
              <a:buChar char="•"/>
            </a:pPr>
            <a:r>
              <a:rPr lang="en-US" sz="98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extension：目前只能处理 81 </a:t>
            </a:r>
            <a:r>
              <a:rPr lang="en-US" sz="980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帧图像，未来如何处理流式长视频理解</a:t>
            </a:r>
            <a:r>
              <a:rPr lang="en-US" sz="98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？</a:t>
            </a:r>
          </a:p>
          <a:p>
            <a:pPr marL="228600" indent="-228600">
              <a:lnSpc>
                <a:spcPct val="112000"/>
              </a:lnSpc>
              <a:spcAft>
                <a:spcPts val="500"/>
              </a:spcAft>
              <a:buSzPct val="100000"/>
              <a:buChar char="•"/>
            </a:pPr>
            <a:r>
              <a:rPr lang="en-US" altLang="zh-CN" sz="980" dirty="0">
                <a:solidFill>
                  <a:srgbClr val="20222F"/>
                </a:solidFill>
                <a:latin typeface="Calibri" pitchFamily="34" charset="0"/>
                <a:cs typeface="Calibri" pitchFamily="34" charset="-120"/>
              </a:rPr>
              <a:t>3D</a:t>
            </a:r>
            <a:r>
              <a:rPr lang="zh-CN" altLang="en-US" sz="980" dirty="0">
                <a:solidFill>
                  <a:srgbClr val="20222F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altLang="zh-CN" sz="980" dirty="0">
                <a:solidFill>
                  <a:srgbClr val="20222F"/>
                </a:solidFill>
                <a:latin typeface="Calibri" pitchFamily="34" charset="0"/>
                <a:cs typeface="Calibri" pitchFamily="34" charset="-120"/>
              </a:rPr>
              <a:t>reconstruction</a:t>
            </a:r>
            <a:r>
              <a:rPr lang="zh-CN" altLang="en-US" sz="980" dirty="0">
                <a:solidFill>
                  <a:srgbClr val="20222F"/>
                </a:solidFill>
                <a:latin typeface="Calibri" pitchFamily="34" charset="0"/>
                <a:cs typeface="Calibri" pitchFamily="34" charset="-120"/>
              </a:rPr>
              <a:t>上的精度优势不明显</a:t>
            </a:r>
            <a:r>
              <a:rPr lang="en-US" altLang="zh-CN" sz="980" dirty="0">
                <a:solidFill>
                  <a:srgbClr val="20222F"/>
                </a:solidFill>
                <a:latin typeface="Calibri" pitchFamily="34" charset="0"/>
                <a:cs typeface="Calibri" pitchFamily="34" charset="-120"/>
              </a:rPr>
              <a:t>:</a:t>
            </a:r>
            <a:r>
              <a:rPr lang="zh-CN" altLang="en-US" sz="980" dirty="0">
                <a:solidFill>
                  <a:srgbClr val="20222F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altLang="zh-CN" sz="980" dirty="0" err="1">
                <a:solidFill>
                  <a:srgbClr val="20222F"/>
                </a:solidFill>
                <a:latin typeface="Calibri" pitchFamily="34" charset="0"/>
                <a:cs typeface="Calibri" pitchFamily="34" charset="-120"/>
              </a:rPr>
              <a:t>GenCeption</a:t>
            </a:r>
            <a:r>
              <a:rPr lang="en-US" altLang="zh-CN" sz="980" dirty="0">
                <a:solidFill>
                  <a:srgbClr val="20222F"/>
                </a:solidFill>
                <a:latin typeface="Calibri" pitchFamily="34" charset="0"/>
                <a:cs typeface="Calibri" pitchFamily="34" charset="-120"/>
              </a:rPr>
              <a:t>-specialist</a:t>
            </a:r>
            <a:r>
              <a:rPr lang="zh-CN" altLang="en-US" sz="980" dirty="0">
                <a:solidFill>
                  <a:srgbClr val="20222F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altLang="zh-CN" sz="980" dirty="0">
                <a:solidFill>
                  <a:srgbClr val="20222F"/>
                </a:solidFill>
                <a:latin typeface="Calibri" pitchFamily="34" charset="0"/>
                <a:cs typeface="Calibri" pitchFamily="34" charset="-120"/>
              </a:rPr>
              <a:t>model</a:t>
            </a:r>
            <a:r>
              <a:rPr lang="zh-CN" altLang="en-US" sz="980" dirty="0">
                <a:solidFill>
                  <a:srgbClr val="20222F"/>
                </a:solidFill>
                <a:latin typeface="Calibri" pitchFamily="34" charset="0"/>
                <a:cs typeface="Calibri" pitchFamily="34" charset="-120"/>
              </a:rPr>
              <a:t>仍未超过</a:t>
            </a:r>
            <a:r>
              <a:rPr lang="en-US" altLang="zh-CN" sz="980" dirty="0">
                <a:solidFill>
                  <a:srgbClr val="20222F"/>
                </a:solidFill>
                <a:latin typeface="Calibri" pitchFamily="34" charset="0"/>
                <a:cs typeface="Calibri" pitchFamily="34" charset="-120"/>
              </a:rPr>
              <a:t>VGGT-Omega</a:t>
            </a:r>
            <a:endParaRPr lang="en-US" sz="980" dirty="0"/>
          </a:p>
        </p:txBody>
      </p:sp>
      <p:sp>
        <p:nvSpPr>
          <p:cNvPr id="22" name="Shape 20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D6304A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3" name="Text 21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CORE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· </a:t>
            </a:r>
            <a:r>
              <a:rPr lang="en-US" altLang="zh-CN" sz="1300" b="1" kern="0" spc="1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</a:t>
            </a:r>
            <a:r>
              <a:rPr lang="zh-CN" altLang="en-US" sz="1300" b="1" kern="0" spc="1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300" b="1" kern="0" spc="1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4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GenCeption 与之前这些 VDM-based </a:t>
            </a:r>
            <a:r>
              <a:rPr lang="en-US" sz="2400" b="1" dirty="0" err="1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方法有什么区别</a:t>
            </a:r>
            <a:r>
              <a:rPr lang="en-US" altLang="zh-CN" sz="24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:</a:t>
            </a:r>
          </a:p>
          <a:p>
            <a:pPr marL="0" indent="0">
              <a:lnSpc>
                <a:spcPct val="102000"/>
              </a:lnSpc>
              <a:buNone/>
            </a:pPr>
            <a:r>
              <a:rPr lang="en-US" altLang="zh-CN" sz="2400" b="1" dirty="0">
                <a:solidFill>
                  <a:srgbClr val="20222F"/>
                </a:solidFill>
                <a:latin typeface="Cambria" pitchFamily="34" charset="0"/>
              </a:rPr>
              <a:t>Technical</a:t>
            </a:r>
            <a:r>
              <a:rPr lang="zh-CN" altLang="en-US" sz="2400" b="1" dirty="0">
                <a:solidFill>
                  <a:srgbClr val="20222F"/>
                </a:solidFill>
                <a:latin typeface="Cambria" pitchFamily="34" charset="0"/>
              </a:rPr>
              <a:t> </a:t>
            </a:r>
            <a:r>
              <a:rPr lang="en-US" altLang="zh-CN" sz="2400" b="1" dirty="0">
                <a:solidFill>
                  <a:srgbClr val="20222F"/>
                </a:solidFill>
                <a:latin typeface="Cambria" pitchFamily="34" charset="0"/>
              </a:rPr>
              <a:t>novelty: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783080"/>
            <a:ext cx="3587496" cy="3931920"/>
          </a:xfrm>
          <a:prstGeom prst="roundRect">
            <a:avLst>
              <a:gd name="adj" fmla="val 2549"/>
            </a:avLst>
          </a:prstGeom>
          <a:solidFill>
            <a:srgbClr val="FFFFFF"/>
          </a:solidFill>
          <a:ln w="17780">
            <a:solidFill>
              <a:srgbClr val="D6304A"/>
            </a:solidFill>
            <a:prstDash val="solid"/>
          </a:ln>
          <a:effectLst>
            <a:outerShdw blurRad="101600" dist="381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6" name="Shape 4"/>
          <p:cNvSpPr/>
          <p:nvPr/>
        </p:nvSpPr>
        <p:spPr>
          <a:xfrm>
            <a:off x="457200" y="1783080"/>
            <a:ext cx="3587496" cy="502920"/>
          </a:xfrm>
          <a:prstGeom prst="roundRect">
            <a:avLst>
              <a:gd name="adj" fmla="val 18182"/>
            </a:avLst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7" name="Shape 5"/>
          <p:cNvSpPr/>
          <p:nvPr/>
        </p:nvSpPr>
        <p:spPr>
          <a:xfrm>
            <a:off x="457200" y="2103120"/>
            <a:ext cx="3587496" cy="182880"/>
          </a:xfrm>
          <a:prstGeom prst="rect">
            <a:avLst/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8" name="Text 6"/>
          <p:cNvSpPr/>
          <p:nvPr/>
        </p:nvSpPr>
        <p:spPr>
          <a:xfrm>
            <a:off x="640080" y="1783080"/>
            <a:ext cx="322173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multi-tasks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58368" y="2468880"/>
            <a:ext cx="3185160" cy="3063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一个模型统一处理 depth、normal、pose、segmentation，而不是每个模态一个模型（DepthCrafter、NormalCrafter、DiffusionRenderer）。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00728" y="1783080"/>
            <a:ext cx="3587496" cy="3931920"/>
          </a:xfrm>
          <a:prstGeom prst="roundRect">
            <a:avLst>
              <a:gd name="adj" fmla="val 2549"/>
            </a:avLst>
          </a:prstGeom>
          <a:solidFill>
            <a:srgbClr val="FFFFFF"/>
          </a:solidFill>
          <a:ln w="17780">
            <a:solidFill>
              <a:srgbClr val="D6304A"/>
            </a:solidFill>
            <a:prstDash val="solid"/>
          </a:ln>
          <a:effectLst>
            <a:outerShdw blurRad="101600" dist="381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1" name="Shape 9"/>
          <p:cNvSpPr/>
          <p:nvPr/>
        </p:nvSpPr>
        <p:spPr>
          <a:xfrm>
            <a:off x="4300728" y="1783080"/>
            <a:ext cx="3587496" cy="502920"/>
          </a:xfrm>
          <a:prstGeom prst="roundRect">
            <a:avLst>
              <a:gd name="adj" fmla="val 18182"/>
            </a:avLst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2" name="Shape 10"/>
          <p:cNvSpPr/>
          <p:nvPr/>
        </p:nvSpPr>
        <p:spPr>
          <a:xfrm>
            <a:off x="4300728" y="2103120"/>
            <a:ext cx="3587496" cy="182880"/>
          </a:xfrm>
          <a:prstGeom prst="rect">
            <a:avLst/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3" name="Text 11"/>
          <p:cNvSpPr/>
          <p:nvPr/>
        </p:nvSpPr>
        <p:spPr>
          <a:xfrm>
            <a:off x="4483608" y="1783080"/>
            <a:ext cx="322173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sophisticated network/loss design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501896" y="2468880"/>
            <a:ext cx="3185160" cy="3063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不做复杂的网络或 loss 设计，只做 data model design——loss </a:t>
            </a:r>
            <a:r>
              <a:rPr lang="en-US" altLang="zh-CN" sz="12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zh-CN" altLang="en-US" sz="12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改动巧妙</a:t>
            </a:r>
            <a:r>
              <a:rPr lang="en-US" altLang="zh-CN" sz="12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),</a:t>
            </a:r>
            <a:r>
              <a:rPr lang="zh-CN" altLang="en-US" sz="12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网络结构保持不变</a:t>
            </a:r>
            <a:r>
              <a:rPr lang="en-US" sz="12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。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144256" y="1783080"/>
            <a:ext cx="3587496" cy="3931920"/>
          </a:xfrm>
          <a:prstGeom prst="roundRect">
            <a:avLst>
              <a:gd name="adj" fmla="val 2549"/>
            </a:avLst>
          </a:prstGeom>
          <a:solidFill>
            <a:srgbClr val="FFFFFF"/>
          </a:solidFill>
          <a:ln w="17780">
            <a:solidFill>
              <a:srgbClr val="D6304A"/>
            </a:solidFill>
            <a:prstDash val="solid"/>
          </a:ln>
          <a:effectLst>
            <a:outerShdw blurRad="101600" dist="381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6" name="Shape 14"/>
          <p:cNvSpPr/>
          <p:nvPr/>
        </p:nvSpPr>
        <p:spPr>
          <a:xfrm>
            <a:off x="8144256" y="1783080"/>
            <a:ext cx="3587496" cy="502920"/>
          </a:xfrm>
          <a:prstGeom prst="roundRect">
            <a:avLst>
              <a:gd name="adj" fmla="val 18182"/>
            </a:avLst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7" name="Shape 15"/>
          <p:cNvSpPr/>
          <p:nvPr/>
        </p:nvSpPr>
        <p:spPr>
          <a:xfrm>
            <a:off x="8144256" y="2103120"/>
            <a:ext cx="3587496" cy="182880"/>
          </a:xfrm>
          <a:prstGeom prst="rect">
            <a:avLst/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8" name="Text 16"/>
          <p:cNvSpPr/>
          <p:nvPr/>
        </p:nvSpPr>
        <p:spPr>
          <a:xfrm>
            <a:off x="8327136" y="1783080"/>
            <a:ext cx="322173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feed forward formulation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345424" y="2468880"/>
            <a:ext cx="3185160" cy="3063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单次前向替代多步迭代去噪，区别于 DepthCrafter / CtrlVDiff / UniVidX。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D6304A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1" name="Text 19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CORE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57200" y="384048"/>
            <a:ext cx="146304" cy="146304"/>
          </a:xfrm>
          <a:prstGeom prst="ellipse">
            <a:avLst/>
          </a:prstGeom>
          <a:solidFill>
            <a:srgbClr val="D6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94944" y="329184"/>
            <a:ext cx="8229600" cy="292608"/>
          </a:xfrm>
          <a:prstGeom prst="rect">
            <a:avLst/>
          </a:prstGeom>
          <a:noFill/>
        </p:spPr>
        <p:txBody>
          <a:bodyPr wrap="none" lIns="0" tIns="0" bIns="0">
            <a:spAutoFit/>
          </a:bodyPr>
          <a:lstStyle/>
          <a:p>
            <a:r>
              <a:rPr sz="1300" b="1" spc="120">
                <a:solidFill>
                  <a:srgbClr val="D6304A"/>
                </a:solidFill>
                <a:latin typeface="Calibri"/>
              </a:rPr>
              <a:t>GENCEPTION · DEEP DIVE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621792"/>
            <a:ext cx="11338560" cy="477054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sz="2800" b="1" dirty="0">
                <a:solidFill>
                  <a:srgbClr val="20222F"/>
                </a:solidFill>
                <a:latin typeface="等线"/>
              </a:rPr>
              <a:t>Feature Representation Shift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417320"/>
            <a:ext cx="2668447" cy="1481328"/>
          </a:xfrm>
          <a:prstGeom prst="roundRect">
            <a:avLst>
              <a:gd name="adj" fmla="val 6000"/>
            </a:avLst>
          </a:prstGeom>
          <a:solidFill>
            <a:srgbClr val="F7F7F8"/>
          </a:solidFill>
          <a:ln w="12700">
            <a:solidFill>
              <a:srgbClr val="6BAE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91440" rtlCol="0" anchor="ctr"/>
          <a:lstStyle/>
          <a:p>
            <a:pPr algn="ctr">
              <a:spcAft>
                <a:spcPts val="400"/>
              </a:spcAft>
            </a:pPr>
            <a:r>
              <a:rPr sz="1200" b="1">
                <a:solidFill>
                  <a:srgbClr val="6BAED6"/>
                </a:solidFill>
                <a:latin typeface="等线"/>
              </a:rPr>
              <a:t>传统几何时代</a:t>
            </a:r>
          </a:p>
          <a:p>
            <a:pPr>
              <a:spcAft>
                <a:spcPts val="100"/>
              </a:spcAft>
            </a:pPr>
            <a:r>
              <a:rPr sz="900">
                <a:solidFill>
                  <a:srgbClr val="5B5D66"/>
                </a:solidFill>
                <a:latin typeface="等线"/>
              </a:rPr>
              <a:t>SIFT / SGM / PatchMatch</a:t>
            </a:r>
          </a:p>
          <a:p>
            <a:pPr>
              <a:spcAft>
                <a:spcPts val="100"/>
              </a:spcAft>
            </a:pPr>
            <a:r>
              <a:rPr sz="900">
                <a:solidFill>
                  <a:srgbClr val="5B5D66"/>
                </a:solidFill>
                <a:latin typeface="等线"/>
              </a:rPr>
              <a:t>显式跨视图几何匹配</a:t>
            </a:r>
          </a:p>
          <a:p>
            <a:pPr>
              <a:spcAft>
                <a:spcPts val="100"/>
              </a:spcAft>
            </a:pPr>
            <a:r>
              <a:rPr sz="900">
                <a:solidFill>
                  <a:srgbClr val="5B5D66"/>
                </a:solidFill>
                <a:latin typeface="等线"/>
              </a:rPr>
              <a:t>（极线约束 + 代价体聚合）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25647" y="1993392"/>
            <a:ext cx="201168" cy="32918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600" b="1">
                <a:solidFill>
                  <a:srgbClr val="B0B0B6"/>
                </a:solidFill>
                <a:latin typeface="Calibri"/>
              </a:rPr>
              <a:t>→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326815" y="1417320"/>
            <a:ext cx="2668447" cy="1481328"/>
          </a:xfrm>
          <a:prstGeom prst="roundRect">
            <a:avLst>
              <a:gd name="adj" fmla="val 6000"/>
            </a:avLst>
          </a:prstGeom>
          <a:solidFill>
            <a:srgbClr val="F7F7F8"/>
          </a:solidFill>
          <a:ln w="12700">
            <a:solidFill>
              <a:srgbClr val="74C47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91440" rtlCol="0" anchor="ctr"/>
          <a:lstStyle/>
          <a:p>
            <a:pPr algn="ctr">
              <a:spcAft>
                <a:spcPts val="400"/>
              </a:spcAft>
            </a:pPr>
            <a:r>
              <a:rPr sz="1200" b="1">
                <a:solidFill>
                  <a:srgbClr val="74C476"/>
                </a:solidFill>
                <a:latin typeface="等线"/>
              </a:rPr>
              <a:t>CNN 特征时代</a:t>
            </a:r>
          </a:p>
          <a:p>
            <a:pPr>
              <a:spcAft>
                <a:spcPts val="100"/>
              </a:spcAft>
            </a:pPr>
            <a:r>
              <a:rPr sz="900">
                <a:solidFill>
                  <a:srgbClr val="5B5D66"/>
                </a:solidFill>
                <a:latin typeface="等线"/>
              </a:rPr>
              <a:t>单帧 CNN 端到端回归</a:t>
            </a:r>
          </a:p>
          <a:p>
            <a:pPr>
              <a:spcAft>
                <a:spcPts val="100"/>
              </a:spcAft>
            </a:pPr>
            <a:r>
              <a:rPr sz="900">
                <a:solidFill>
                  <a:srgbClr val="5B5D66"/>
                </a:solidFill>
                <a:latin typeface="等线"/>
              </a:rPr>
              <a:t>无跨帧建模能力</a:t>
            </a:r>
          </a:p>
          <a:p>
            <a:pPr>
              <a:spcAft>
                <a:spcPts val="100"/>
              </a:spcAft>
            </a:pPr>
            <a:r>
              <a:rPr sz="900">
                <a:solidFill>
                  <a:srgbClr val="5B5D66"/>
                </a:solidFill>
                <a:latin typeface="等线"/>
              </a:rPr>
              <a:t>需光流/RNN 后处理拼接时序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95263" y="1993392"/>
            <a:ext cx="201168" cy="32918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600" b="1">
                <a:solidFill>
                  <a:srgbClr val="B0B0B6"/>
                </a:solidFill>
                <a:latin typeface="Calibri"/>
              </a:rPr>
              <a:t>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96431" y="1417320"/>
            <a:ext cx="2668447" cy="1481328"/>
          </a:xfrm>
          <a:prstGeom prst="roundRect">
            <a:avLst>
              <a:gd name="adj" fmla="val 6000"/>
            </a:avLst>
          </a:prstGeom>
          <a:solidFill>
            <a:srgbClr val="F7F7F8"/>
          </a:solidFill>
          <a:ln w="12700">
            <a:solidFill>
              <a:srgbClr val="FD8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91440" rtlCol="0" anchor="ctr"/>
          <a:lstStyle/>
          <a:p>
            <a:pPr algn="ctr">
              <a:spcAft>
                <a:spcPts val="400"/>
              </a:spcAft>
            </a:pPr>
            <a:r>
              <a:rPr sz="1200" b="1">
                <a:solidFill>
                  <a:srgbClr val="FD8D3C"/>
                </a:solidFill>
                <a:latin typeface="等线"/>
              </a:rPr>
              <a:t>DINO 基础模型时代</a:t>
            </a:r>
          </a:p>
          <a:p>
            <a:pPr>
              <a:spcAft>
                <a:spcPts val="100"/>
              </a:spcAft>
            </a:pPr>
            <a:r>
              <a:rPr sz="900">
                <a:solidFill>
                  <a:srgbClr val="5B5D66"/>
                </a:solidFill>
                <a:latin typeface="等线"/>
              </a:rPr>
              <a:t>单图自蒸馏特征 (DINOv2/v3)</a:t>
            </a:r>
          </a:p>
          <a:p>
            <a:pPr>
              <a:spcAft>
                <a:spcPts val="100"/>
              </a:spcAft>
            </a:pPr>
            <a:r>
              <a:rPr sz="900">
                <a:solidFill>
                  <a:srgbClr val="5B5D66"/>
                </a:solidFill>
                <a:latin typeface="等线"/>
              </a:rPr>
              <a:t>跨帧一致性依赖</a:t>
            </a:r>
          </a:p>
          <a:p>
            <a:pPr>
              <a:spcAft>
                <a:spcPts val="100"/>
              </a:spcAft>
            </a:pPr>
            <a:r>
              <a:rPr sz="900">
                <a:solidFill>
                  <a:srgbClr val="5B5D66"/>
                </a:solidFill>
                <a:latin typeface="等线"/>
              </a:rPr>
              <a:t>显式 attention/matching 融合模块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4879" y="1993392"/>
            <a:ext cx="201168" cy="32918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600" b="1">
                <a:solidFill>
                  <a:srgbClr val="B0B0B6"/>
                </a:solidFill>
                <a:latin typeface="Calibri"/>
              </a:rPr>
              <a:t>→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066047" y="1417320"/>
            <a:ext cx="2668447" cy="1481328"/>
          </a:xfrm>
          <a:prstGeom prst="roundRect">
            <a:avLst>
              <a:gd name="adj" fmla="val 6000"/>
            </a:avLst>
          </a:prstGeom>
          <a:solidFill>
            <a:srgbClr val="FDF2F4"/>
          </a:solidFill>
          <a:ln w="19050">
            <a:solidFill>
              <a:srgbClr val="D630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91440" rtlCol="0" anchor="ctr"/>
          <a:lstStyle/>
          <a:p>
            <a:pPr algn="ctr">
              <a:spcAft>
                <a:spcPts val="400"/>
              </a:spcAft>
            </a:pPr>
            <a:r>
              <a:rPr sz="1200" b="1">
                <a:solidFill>
                  <a:srgbClr val="D6304A"/>
                </a:solidFill>
                <a:latin typeface="等线"/>
              </a:rPr>
              <a:t>VDM 通用视觉时代</a:t>
            </a:r>
          </a:p>
          <a:p>
            <a:pPr>
              <a:spcAft>
                <a:spcPts val="100"/>
              </a:spcAft>
            </a:pPr>
            <a:r>
              <a:rPr sz="900">
                <a:solidFill>
                  <a:srgbClr val="20222F"/>
                </a:solidFill>
                <a:latin typeface="等线"/>
              </a:rPr>
              <a:t>视频扩散预训练特征</a:t>
            </a:r>
          </a:p>
          <a:p>
            <a:pPr>
              <a:spcAft>
                <a:spcPts val="100"/>
              </a:spcAft>
            </a:pPr>
            <a:r>
              <a:rPr sz="900">
                <a:solidFill>
                  <a:srgbClr val="20222F"/>
                </a:solidFill>
                <a:latin typeface="等线"/>
              </a:rPr>
              <a:t>3D RoPE 原生跨帧 attention</a:t>
            </a:r>
          </a:p>
          <a:p>
            <a:pPr>
              <a:spcAft>
                <a:spcPts val="100"/>
              </a:spcAft>
            </a:pPr>
            <a:r>
              <a:rPr sz="900">
                <a:solidFill>
                  <a:srgbClr val="20222F"/>
                </a:solidFill>
                <a:latin typeface="等线"/>
              </a:rPr>
              <a:t>时空一致性由预训练内生获得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" y="3154680"/>
            <a:ext cx="5501487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E4E4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457200" y="3154680"/>
            <a:ext cx="5501487" cy="457200"/>
          </a:xfrm>
          <a:prstGeom prst="roundRect">
            <a:avLst>
              <a:gd name="adj" fmla="val 9000"/>
            </a:avLst>
          </a:prstGeom>
          <a:solidFill>
            <a:srgbClr val="D6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0" rIns="137160" bIns="0" rtlCol="0" anchor="ctr"/>
          <a:lstStyle/>
          <a:p>
            <a:pPr algn="ctr"/>
            <a:r>
              <a:rPr sz="1250" b="1">
                <a:solidFill>
                  <a:srgbClr val="FFFFFF"/>
                </a:solidFill>
                <a:latin typeface="Calibri"/>
              </a:rPr>
              <a:t>核心论点 · 两个独立因子，而非单一原因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3502152"/>
            <a:ext cx="5501487" cy="109728"/>
          </a:xfrm>
          <a:prstGeom prst="rect">
            <a:avLst/>
          </a:prstGeom>
          <a:solidFill>
            <a:srgbClr val="D6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58368" y="3758184"/>
            <a:ext cx="5099151" cy="2369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48"/>
              </a:spcAft>
            </a:pPr>
            <a:r>
              <a:rPr sz="1600" b="1" dirty="0">
                <a:solidFill>
                  <a:srgbClr val="20222F"/>
                </a:solidFill>
                <a:latin typeface="等线"/>
              </a:rPr>
              <a:t>1. </a:t>
            </a:r>
            <a:r>
              <a:rPr sz="1600" b="1" dirty="0" err="1">
                <a:solidFill>
                  <a:srgbClr val="20222F"/>
                </a:solidFill>
                <a:latin typeface="等线"/>
              </a:rPr>
              <a:t>原生序列架构</a:t>
            </a:r>
            <a:r>
              <a:rPr sz="1600" b="1" dirty="0">
                <a:solidFill>
                  <a:srgbClr val="20222F"/>
                </a:solidFill>
                <a:latin typeface="等线"/>
              </a:rPr>
              <a:t> (Native Sequence Architecture)：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</a:t>
            </a:r>
            <a:r>
              <a:rPr lang="en-US" altLang="zh-CN" sz="1200" b="0" dirty="0">
                <a:solidFill>
                  <a:srgbClr val="5B5D66"/>
                </a:solidFill>
                <a:latin typeface="等线"/>
              </a:rPr>
              <a:t>VDM</a:t>
            </a:r>
            <a:r>
              <a:rPr lang="zh-CN" altLang="en-US" sz="1200" b="0" dirty="0">
                <a:solidFill>
                  <a:srgbClr val="5B5D66"/>
                </a:solidFill>
                <a:latin typeface="等线"/>
              </a:rPr>
              <a:t>的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3D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RoPE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+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全序列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attention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原生建模跨帧关系，无需事后缝合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。</a:t>
            </a:r>
            <a:endParaRPr lang="en-US" sz="1200" b="0" dirty="0">
              <a:solidFill>
                <a:srgbClr val="5B5D66"/>
              </a:solidFill>
              <a:latin typeface="等线"/>
            </a:endParaRPr>
          </a:p>
          <a:p>
            <a:pPr>
              <a:spcAft>
                <a:spcPts val="648"/>
              </a:spcAft>
            </a:pPr>
            <a:r>
              <a:rPr sz="1600" b="1" dirty="0">
                <a:solidFill>
                  <a:srgbClr val="20222F"/>
                </a:solidFill>
                <a:latin typeface="等线"/>
              </a:rPr>
              <a:t>2. </a:t>
            </a:r>
            <a:r>
              <a:rPr sz="1600" b="1" dirty="0" err="1">
                <a:solidFill>
                  <a:srgbClr val="20222F"/>
                </a:solidFill>
                <a:latin typeface="等线"/>
              </a:rPr>
              <a:t>生成式目标的必要性</a:t>
            </a:r>
            <a:r>
              <a:rPr sz="1600" b="1" dirty="0">
                <a:solidFill>
                  <a:srgbClr val="20222F"/>
                </a:solidFill>
                <a:latin typeface="等线"/>
              </a:rPr>
              <a:t>：“video-native” </a:t>
            </a:r>
            <a:r>
              <a:rPr sz="1600" b="1" dirty="0" err="1">
                <a:solidFill>
                  <a:srgbClr val="20222F"/>
                </a:solidFill>
                <a:latin typeface="等线"/>
              </a:rPr>
              <a:t>本身不够</a:t>
            </a:r>
            <a:r>
              <a:rPr sz="1600" b="1" dirty="0">
                <a:solidFill>
                  <a:srgbClr val="20222F"/>
                </a:solidFill>
                <a:latin typeface="等线"/>
              </a:rPr>
              <a:t>：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论文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Table 2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消融把两个变量分开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——V-JEPA /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VideoMAE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v2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同样是视频原生自监督模型，但同等微调数据下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AbsRel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远逊于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WAN diffusion backbone（0.154 vs 0.093，近两倍差距）。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论文原话：generative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diffusion objective itself...is essential。</a:t>
            </a:r>
          </a:p>
          <a:p>
            <a:pPr>
              <a:spcAft>
                <a:spcPts val="648"/>
              </a:spcAft>
            </a:pPr>
            <a:r>
              <a:rPr sz="1600" b="1" dirty="0">
                <a:solidFill>
                  <a:srgbClr val="20222F"/>
                </a:solidFill>
                <a:latin typeface="等线"/>
              </a:rPr>
              <a:t>3. </a:t>
            </a:r>
            <a:r>
              <a:rPr sz="1600" b="1" dirty="0" err="1">
                <a:solidFill>
                  <a:srgbClr val="20222F"/>
                </a:solidFill>
                <a:latin typeface="等线"/>
              </a:rPr>
              <a:t>机制猜想</a:t>
            </a:r>
            <a:r>
              <a:rPr sz="1600" b="1" dirty="0">
                <a:solidFill>
                  <a:srgbClr val="20222F"/>
                </a:solidFill>
                <a:latin typeface="等线"/>
              </a:rPr>
              <a:t>：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</a:t>
            </a:r>
            <a:r>
              <a:rPr lang="en-US" altLang="zh-CN" sz="1200" dirty="0">
                <a:solidFill>
                  <a:srgbClr val="5B5D66"/>
                </a:solidFill>
                <a:latin typeface="等线"/>
              </a:rPr>
              <a:t>(</a:t>
            </a:r>
            <a:r>
              <a:rPr lang="en-US" altLang="zh-CN" sz="1200" b="1" dirty="0">
                <a:solidFill>
                  <a:srgbClr val="FF0000"/>
                </a:solidFill>
                <a:latin typeface="等线"/>
              </a:rPr>
              <a:t>Videos</a:t>
            </a:r>
            <a:r>
              <a:rPr lang="zh-CN" altLang="en-US" sz="1200" b="1" dirty="0">
                <a:solidFill>
                  <a:srgbClr val="FF0000"/>
                </a:solidFill>
                <a:latin typeface="等线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latin typeface="等线"/>
              </a:rPr>
              <a:t>are</a:t>
            </a:r>
            <a:r>
              <a:rPr lang="zh-CN" altLang="en-US" sz="1200" b="1" dirty="0">
                <a:solidFill>
                  <a:srgbClr val="FF0000"/>
                </a:solidFill>
                <a:latin typeface="等线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latin typeface="等线"/>
              </a:rPr>
              <a:t>nature</a:t>
            </a:r>
            <a:r>
              <a:rPr lang="zh-CN" altLang="en-US" sz="1200" b="1" dirty="0">
                <a:solidFill>
                  <a:srgbClr val="FF0000"/>
                </a:solidFill>
                <a:latin typeface="等线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latin typeface="等线"/>
              </a:rPr>
              <a:t>2D</a:t>
            </a:r>
            <a:r>
              <a:rPr lang="zh-CN" altLang="en-US" sz="1200" b="1" dirty="0">
                <a:solidFill>
                  <a:srgbClr val="FF0000"/>
                </a:solidFill>
                <a:latin typeface="等线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latin typeface="等线"/>
              </a:rPr>
              <a:t>projections</a:t>
            </a:r>
            <a:r>
              <a:rPr lang="zh-CN" altLang="en-US" sz="1200" b="1" dirty="0">
                <a:solidFill>
                  <a:srgbClr val="FF0000"/>
                </a:solidFill>
                <a:latin typeface="等线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latin typeface="等线"/>
              </a:rPr>
              <a:t>of</a:t>
            </a:r>
            <a:r>
              <a:rPr lang="zh-CN" altLang="en-US" sz="1200" b="1" dirty="0">
                <a:solidFill>
                  <a:srgbClr val="FF0000"/>
                </a:solidFill>
                <a:latin typeface="等线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latin typeface="等线"/>
              </a:rPr>
              <a:t>dynamic</a:t>
            </a:r>
            <a:r>
              <a:rPr lang="zh-CN" altLang="en-US" sz="1200" b="1" dirty="0">
                <a:solidFill>
                  <a:srgbClr val="FF0000"/>
                </a:solidFill>
                <a:latin typeface="等线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latin typeface="等线"/>
              </a:rPr>
              <a:t>3D</a:t>
            </a:r>
            <a:r>
              <a:rPr lang="zh-CN" altLang="en-US" sz="1200" b="1" dirty="0">
                <a:solidFill>
                  <a:srgbClr val="FF0000"/>
                </a:solidFill>
                <a:latin typeface="等线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latin typeface="等线"/>
              </a:rPr>
              <a:t>Worlds</a:t>
            </a:r>
            <a:r>
              <a:rPr lang="en-US" altLang="zh-CN" sz="1200" b="1" dirty="0">
                <a:solidFill>
                  <a:srgbClr val="5B5D66"/>
                </a:solidFill>
                <a:latin typeface="等线"/>
              </a:rPr>
              <a:t>.</a:t>
            </a:r>
            <a:r>
              <a:rPr lang="en-US" altLang="zh-CN" sz="1200" dirty="0">
                <a:solidFill>
                  <a:srgbClr val="5B5D66"/>
                </a:solidFill>
                <a:latin typeface="等线"/>
              </a:rPr>
              <a:t>)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生成高保真、时序一致的视频，要求模型隐式学习一个“逆渲染器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”——3D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几何、光照、运动如何投影并保持跨帧连贯，这是被优化目标强制掌握的；而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mask reconstruction /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隐空间特征预测容许模型走语义级捷径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33007" y="3154680"/>
            <a:ext cx="5501487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E4E4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6233007" y="3154680"/>
            <a:ext cx="5501487" cy="457200"/>
          </a:xfrm>
          <a:prstGeom prst="roundRect">
            <a:avLst>
              <a:gd name="adj" fmla="val 9000"/>
            </a:avLst>
          </a:prstGeom>
          <a:solidFill>
            <a:srgbClr val="D6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0" rIns="137160" bIns="0" rtlCol="0" anchor="ctr"/>
          <a:lstStyle/>
          <a:p>
            <a:pPr algn="ctr"/>
            <a:r>
              <a:rPr sz="1250" b="1">
                <a:solidFill>
                  <a:srgbClr val="FFFFFF"/>
                </a:solidFill>
                <a:latin typeface="Calibri"/>
              </a:rPr>
              <a:t>需要澄清的边界条件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33007" y="3502152"/>
            <a:ext cx="5501487" cy="109728"/>
          </a:xfrm>
          <a:prstGeom prst="rect">
            <a:avLst/>
          </a:prstGeom>
          <a:solidFill>
            <a:srgbClr val="D6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34175" y="3758184"/>
            <a:ext cx="5099151" cy="239296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504"/>
              </a:spcAft>
            </a:pPr>
            <a:r>
              <a:rPr sz="1400" b="1" dirty="0">
                <a:solidFill>
                  <a:srgbClr val="20222F"/>
                </a:solidFill>
                <a:latin typeface="等线"/>
              </a:rPr>
              <a:t>1. </a:t>
            </a:r>
            <a:r>
              <a:rPr sz="1400" b="1" dirty="0" err="1">
                <a:solidFill>
                  <a:srgbClr val="20222F"/>
                </a:solidFill>
                <a:latin typeface="等线"/>
              </a:rPr>
              <a:t>反例：VGGT-Ω</a:t>
            </a:r>
            <a:r>
              <a:rPr sz="1400" b="1" dirty="0">
                <a:solidFill>
                  <a:srgbClr val="20222F"/>
                </a:solidFill>
                <a:latin typeface="等线"/>
              </a:rPr>
              <a:t> </a:t>
            </a:r>
            <a:r>
              <a:rPr sz="1400" b="1" dirty="0" err="1">
                <a:solidFill>
                  <a:srgbClr val="20222F"/>
                </a:solidFill>
                <a:latin typeface="等线"/>
              </a:rPr>
              <a:t>并未被</a:t>
            </a:r>
            <a:r>
              <a:rPr sz="1400" b="1" dirty="0">
                <a:solidFill>
                  <a:srgbClr val="20222F"/>
                </a:solidFill>
                <a:latin typeface="等线"/>
              </a:rPr>
              <a:t> VDM </a:t>
            </a:r>
            <a:r>
              <a:rPr sz="1400" b="1" dirty="0" err="1">
                <a:solidFill>
                  <a:srgbClr val="20222F"/>
                </a:solidFill>
                <a:latin typeface="等线"/>
              </a:rPr>
              <a:t>碾压</a:t>
            </a:r>
            <a:r>
              <a:rPr sz="1400" b="1" dirty="0">
                <a:solidFill>
                  <a:srgbClr val="20222F"/>
                </a:solidFill>
                <a:latin typeface="等线"/>
              </a:rPr>
              <a:t>：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 VGGT-Ω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基于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DINOv3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单图特征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+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显式多视角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attention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融合（仍是“基础模型时代”范式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），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在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Sintel/KITTI/ETH3D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上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AbsRel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=0.067，实际优于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GenCeption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-L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的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0.071。</a:t>
            </a:r>
          </a:p>
          <a:p>
            <a:pPr>
              <a:spcAft>
                <a:spcPts val="504"/>
              </a:spcAft>
            </a:pPr>
            <a:r>
              <a:rPr sz="1400" b="1" dirty="0">
                <a:solidFill>
                  <a:srgbClr val="20222F"/>
                </a:solidFill>
                <a:latin typeface="等线"/>
              </a:rPr>
              <a:t>2. </a:t>
            </a:r>
            <a:r>
              <a:rPr sz="1400" b="1" dirty="0" err="1">
                <a:solidFill>
                  <a:srgbClr val="20222F"/>
                </a:solidFill>
                <a:latin typeface="等线"/>
              </a:rPr>
              <a:t>差距的真实来源是数据量</a:t>
            </a:r>
            <a:r>
              <a:rPr sz="1400" b="1" dirty="0">
                <a:solidFill>
                  <a:srgbClr val="20222F"/>
                </a:solidFill>
                <a:latin typeface="等线"/>
              </a:rPr>
              <a:t>：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 VGGT-Ω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训练用了约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600M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帧，GenCeption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仅用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0.9M–1.23M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帧（少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7×–500×）。“更强”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的说法站不住脚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，“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更高效”才是准确表述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。</a:t>
            </a:r>
          </a:p>
          <a:p>
            <a:pPr>
              <a:spcAft>
                <a:spcPts val="504"/>
              </a:spcAft>
            </a:pPr>
            <a:r>
              <a:rPr sz="1400" b="1" dirty="0">
                <a:solidFill>
                  <a:srgbClr val="20222F"/>
                </a:solidFill>
                <a:latin typeface="等线"/>
              </a:rPr>
              <a:t>3. </a:t>
            </a:r>
            <a:r>
              <a:rPr lang="en-US" altLang="zh-CN" sz="1400" b="1" dirty="0" err="1">
                <a:solidFill>
                  <a:srgbClr val="20222F"/>
                </a:solidFill>
                <a:latin typeface="等线"/>
              </a:rPr>
              <a:t>GenCeption</a:t>
            </a:r>
            <a:r>
              <a:rPr sz="1400" b="1" dirty="0" err="1">
                <a:solidFill>
                  <a:srgbClr val="20222F"/>
                </a:solidFill>
                <a:latin typeface="等线"/>
              </a:rPr>
              <a:t>的结论</a:t>
            </a:r>
            <a:r>
              <a:rPr sz="1400" b="1" dirty="0">
                <a:solidFill>
                  <a:srgbClr val="20222F"/>
                </a:solidFill>
                <a:latin typeface="等线"/>
              </a:rPr>
              <a:t>：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 VDM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预训练的优势在于数据效率的代差，而非精度上限的碾压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——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跨帧一致性先验在预训练阶段就“免费”获得，无需海量数据去喂养一个显式融合模块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。</a:t>
            </a:r>
          </a:p>
          <a:p>
            <a:pPr>
              <a:spcAft>
                <a:spcPts val="504"/>
              </a:spcAft>
            </a:pPr>
            <a:r>
              <a:rPr sz="1400" b="1" dirty="0">
                <a:solidFill>
                  <a:srgbClr val="20222F"/>
                </a:solidFill>
                <a:latin typeface="等线"/>
              </a:rPr>
              <a:t>4. </a:t>
            </a:r>
            <a:r>
              <a:rPr sz="1400" b="1" dirty="0" err="1">
                <a:solidFill>
                  <a:srgbClr val="20222F"/>
                </a:solidFill>
                <a:latin typeface="等线"/>
              </a:rPr>
              <a:t>论文自身的措辞也是克制的</a:t>
            </a:r>
            <a:r>
              <a:rPr sz="1400" b="1" dirty="0">
                <a:solidFill>
                  <a:srgbClr val="20222F"/>
                </a:solidFill>
                <a:latin typeface="等线"/>
              </a:rPr>
              <a:t>：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用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“suggestive”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而非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“conclusive”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描述这一结论，因为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V-JEPA /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VideoMAE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 / WAN </a:t>
            </a:r>
            <a:r>
              <a:rPr sz="1100" b="0" dirty="0" err="1">
                <a:solidFill>
                  <a:srgbClr val="5B5D66"/>
                </a:solidFill>
                <a:latin typeface="等线"/>
              </a:rPr>
              <a:t>三者预训练语料规模并未严格对齐，不是受控消融</a:t>
            </a:r>
            <a:r>
              <a:rPr sz="1100" b="0" dirty="0">
                <a:solidFill>
                  <a:srgbClr val="5B5D66"/>
                </a:solidFill>
                <a:latin typeface="等线"/>
              </a:rPr>
              <a:t>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50" b="0">
                <a:solidFill>
                  <a:srgbClr val="9A9AA0"/>
                </a:solidFill>
                <a:latin typeface="等线"/>
              </a:rPr>
              <a:t>依据：论文 Sec 2.3 Related Work（Re-purposing Diffusion Models）· Table 2 Ablation（预训练范式对比）· Sec 4.4 SOTA 对比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57200" y="384048"/>
            <a:ext cx="146304" cy="146304"/>
          </a:xfrm>
          <a:prstGeom prst="ellipse">
            <a:avLst/>
          </a:prstGeom>
          <a:solidFill>
            <a:srgbClr val="D6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94944" y="329184"/>
            <a:ext cx="8229600" cy="292608"/>
          </a:xfrm>
          <a:prstGeom prst="rect">
            <a:avLst/>
          </a:prstGeom>
          <a:noFill/>
        </p:spPr>
        <p:txBody>
          <a:bodyPr wrap="none" lIns="0" tIns="0" bIns="0">
            <a:spAutoFit/>
          </a:bodyPr>
          <a:lstStyle/>
          <a:p>
            <a:r>
              <a:rPr sz="1300" b="1" spc="120">
                <a:solidFill>
                  <a:srgbClr val="D6304A"/>
                </a:solidFill>
                <a:latin typeface="Calibri"/>
              </a:rPr>
              <a:t>DISCUSSION · VISUAL FOUNDATION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621792"/>
            <a:ext cx="11338560" cy="566928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sz="2800" b="1">
                <a:solidFill>
                  <a:srgbClr val="20222F"/>
                </a:solidFill>
                <a:latin typeface="等线"/>
              </a:rPr>
              <a:t>什么是真正的 Visual Foundation Model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417320"/>
            <a:ext cx="5501487" cy="493776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E4E4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57200" y="1417320"/>
            <a:ext cx="5501487" cy="457200"/>
          </a:xfrm>
          <a:prstGeom prst="roundRect">
            <a:avLst>
              <a:gd name="adj" fmla="val 9000"/>
            </a:avLst>
          </a:prstGeom>
          <a:solidFill>
            <a:srgbClr val="D6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0" rIns="137160" bIns="0" rtlCol="0" anchor="ctr"/>
          <a:lstStyle/>
          <a:p>
            <a:pPr algn="ctr"/>
            <a:r>
              <a:rPr sz="1250" b="1">
                <a:solidFill>
                  <a:srgbClr val="FFFFFF"/>
                </a:solidFill>
                <a:latin typeface="Calibri"/>
              </a:rPr>
              <a:t>应当具备的核心能力（个人观点）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764791"/>
            <a:ext cx="5501487" cy="109728"/>
          </a:xfrm>
          <a:prstGeom prst="rect">
            <a:avLst/>
          </a:prstGeom>
          <a:solidFill>
            <a:srgbClr val="D6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58368" y="2020824"/>
            <a:ext cx="5099151" cy="38292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540"/>
              </a:spcAft>
            </a:pPr>
            <a:r>
              <a:rPr sz="1600" b="1" dirty="0">
                <a:solidFill>
                  <a:srgbClr val="20222F"/>
                </a:solidFill>
                <a:latin typeface="等线"/>
              </a:rPr>
              <a:t>1. </a:t>
            </a:r>
            <a:r>
              <a:rPr sz="1600" b="1" dirty="0" err="1">
                <a:solidFill>
                  <a:srgbClr val="20222F"/>
                </a:solidFill>
                <a:latin typeface="等线"/>
              </a:rPr>
              <a:t>任务无关的统一表示</a:t>
            </a:r>
            <a:r>
              <a:rPr sz="1600" b="1" dirty="0">
                <a:solidFill>
                  <a:srgbClr val="20222F"/>
                </a:solidFill>
                <a:latin typeface="等线"/>
              </a:rPr>
              <a:t>：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不只是共享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backbone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的多头输出，而是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backbone、head、loss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全部统一；新增任务只需改变数据表示格式，而非改动架构或训练方式（GenCeption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的“数据驱动任务扩展”已初步验证这一点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）。</a:t>
            </a:r>
          </a:p>
          <a:p>
            <a:pPr>
              <a:spcAft>
                <a:spcPts val="540"/>
              </a:spcAft>
            </a:pPr>
            <a:r>
              <a:rPr sz="1600" b="1" dirty="0">
                <a:solidFill>
                  <a:srgbClr val="20222F"/>
                </a:solidFill>
                <a:latin typeface="等线"/>
              </a:rPr>
              <a:t>2. </a:t>
            </a:r>
            <a:r>
              <a:rPr sz="1600" b="1" dirty="0" err="1">
                <a:solidFill>
                  <a:srgbClr val="20222F"/>
                </a:solidFill>
                <a:latin typeface="等线"/>
              </a:rPr>
              <a:t>原生时空一致性</a:t>
            </a:r>
            <a:r>
              <a:rPr sz="1600" b="1" dirty="0">
                <a:solidFill>
                  <a:srgbClr val="20222F"/>
                </a:solidFill>
                <a:latin typeface="等线"/>
              </a:rPr>
              <a:t>：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 4D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时空连续性应是预训练阶段内生获得的先验，而不是靠跨帧对齐损失、后处理等手段在事后拼凑出来的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。</a:t>
            </a:r>
          </a:p>
          <a:p>
            <a:pPr>
              <a:spcAft>
                <a:spcPts val="540"/>
              </a:spcAft>
            </a:pPr>
            <a:r>
              <a:rPr sz="1600" b="1" dirty="0">
                <a:solidFill>
                  <a:srgbClr val="20222F"/>
                </a:solidFill>
                <a:latin typeface="等线"/>
              </a:rPr>
              <a:t>3. </a:t>
            </a:r>
            <a:r>
              <a:rPr sz="1600" b="1" dirty="0" err="1">
                <a:solidFill>
                  <a:srgbClr val="20222F"/>
                </a:solidFill>
                <a:latin typeface="等线"/>
              </a:rPr>
              <a:t>语言</a:t>
            </a:r>
            <a:r>
              <a:rPr sz="1600" b="1" dirty="0">
                <a:solidFill>
                  <a:srgbClr val="20222F"/>
                </a:solidFill>
                <a:latin typeface="等线"/>
              </a:rPr>
              <a:t>/</a:t>
            </a:r>
            <a:r>
              <a:rPr sz="1600" b="1" dirty="0" err="1">
                <a:solidFill>
                  <a:srgbClr val="20222F"/>
                </a:solidFill>
                <a:latin typeface="等线"/>
              </a:rPr>
              <a:t>指令可控性</a:t>
            </a:r>
            <a:r>
              <a:rPr sz="1600" b="1" dirty="0">
                <a:solidFill>
                  <a:srgbClr val="20222F"/>
                </a:solidFill>
                <a:latin typeface="等线"/>
              </a:rPr>
              <a:t>：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视觉特征需与语言原生对齐，支持组合式文本指令驱动任意粒度的感知任务，而不是只能从有限类别集合中做分类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。</a:t>
            </a:r>
          </a:p>
          <a:p>
            <a:pPr>
              <a:spcAft>
                <a:spcPts val="540"/>
              </a:spcAft>
            </a:pPr>
            <a:r>
              <a:rPr sz="1600" b="1" dirty="0">
                <a:solidFill>
                  <a:srgbClr val="20222F"/>
                </a:solidFill>
                <a:latin typeface="等线"/>
              </a:rPr>
              <a:t>4. </a:t>
            </a:r>
            <a:r>
              <a:rPr sz="1600" b="1" dirty="0" err="1">
                <a:solidFill>
                  <a:srgbClr val="20222F"/>
                </a:solidFill>
                <a:latin typeface="等线"/>
              </a:rPr>
              <a:t>涌现式泛化</a:t>
            </a:r>
            <a:r>
              <a:rPr sz="1600" b="1" dirty="0">
                <a:solidFill>
                  <a:srgbClr val="20222F"/>
                </a:solidFill>
                <a:latin typeface="等线"/>
              </a:rPr>
              <a:t>：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应展现“训练时未显式教过”的能力涌现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——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如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GenCeption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仅在合成人体视频上训练，却能零样本泛化到动物、机器人等分布外类别，而不只是训练任务分布内的插值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。</a:t>
            </a:r>
          </a:p>
          <a:p>
            <a:pPr>
              <a:spcAft>
                <a:spcPts val="540"/>
              </a:spcAft>
            </a:pPr>
            <a:r>
              <a:rPr sz="1600" b="1" dirty="0">
                <a:solidFill>
                  <a:srgbClr val="20222F"/>
                </a:solidFill>
                <a:latin typeface="等线"/>
              </a:rPr>
              <a:t>5. </a:t>
            </a:r>
            <a:r>
              <a:rPr sz="1600" b="1" dirty="0" err="1">
                <a:solidFill>
                  <a:srgbClr val="20222F"/>
                </a:solidFill>
                <a:latin typeface="等线"/>
              </a:rPr>
              <a:t>判别与生成能力的统一</a:t>
            </a:r>
            <a:r>
              <a:rPr sz="1600" b="1" dirty="0">
                <a:solidFill>
                  <a:srgbClr val="20222F"/>
                </a:solidFill>
                <a:latin typeface="等线"/>
              </a:rPr>
              <a:t>：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 不应被迫在“生成模型的幻觉”与“判别模型的像素级精度”之间二选一，而是需要精确时输出确定性结果，信息不足时给出合理的生成式补全。</a:t>
            </a:r>
          </a:p>
          <a:p>
            <a:pPr>
              <a:spcAft>
                <a:spcPts val="540"/>
              </a:spcAft>
            </a:pPr>
            <a:r>
              <a:rPr sz="1600" b="1" dirty="0">
                <a:solidFill>
                  <a:srgbClr val="20222F"/>
                </a:solidFill>
                <a:latin typeface="等线"/>
              </a:rPr>
              <a:t>6. </a:t>
            </a:r>
            <a:r>
              <a:rPr sz="1600" b="1" dirty="0" err="1">
                <a:solidFill>
                  <a:srgbClr val="20222F"/>
                </a:solidFill>
                <a:latin typeface="等线"/>
              </a:rPr>
              <a:t>可预测的</a:t>
            </a:r>
            <a:r>
              <a:rPr sz="1600" b="1" dirty="0">
                <a:solidFill>
                  <a:srgbClr val="20222F"/>
                </a:solidFill>
                <a:latin typeface="等线"/>
              </a:rPr>
              <a:t> Scaling Law：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性能应随数据量与模型规模的增长而可预测提升（GenCeption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Fig.9/Table 2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已给出初步证据，但作者本人也承认这只是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preliminary）。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33007" y="1417320"/>
            <a:ext cx="5501487" cy="493776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E4E4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6233007" y="1417320"/>
            <a:ext cx="5501487" cy="457200"/>
          </a:xfrm>
          <a:prstGeom prst="roundRect">
            <a:avLst>
              <a:gd name="adj" fmla="val 9000"/>
            </a:avLst>
          </a:prstGeom>
          <a:solidFill>
            <a:srgbClr val="D6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0" rIns="137160" bIns="0" rtlCol="0" anchor="ctr"/>
          <a:lstStyle/>
          <a:p>
            <a:pPr algn="ctr"/>
            <a:r>
              <a:rPr sz="1250" b="1">
                <a:solidFill>
                  <a:srgbClr val="FFFFFF"/>
                </a:solidFill>
                <a:latin typeface="Calibri"/>
              </a:rPr>
              <a:t>尚未解决的开放问题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33007" y="1764791"/>
            <a:ext cx="5501487" cy="109728"/>
          </a:xfrm>
          <a:prstGeom prst="rect">
            <a:avLst/>
          </a:prstGeom>
          <a:solidFill>
            <a:srgbClr val="D6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434175" y="2020824"/>
            <a:ext cx="5099151" cy="33547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48"/>
              </a:spcAft>
            </a:pPr>
            <a:r>
              <a:rPr sz="1600" b="1" dirty="0">
                <a:solidFill>
                  <a:srgbClr val="20222F"/>
                </a:solidFill>
                <a:latin typeface="等线"/>
              </a:rPr>
              <a:t>1. </a:t>
            </a:r>
            <a:r>
              <a:rPr sz="1600" b="1" dirty="0" err="1">
                <a:solidFill>
                  <a:srgbClr val="20222F"/>
                </a:solidFill>
                <a:latin typeface="等线"/>
              </a:rPr>
              <a:t>长时序</a:t>
            </a:r>
            <a:r>
              <a:rPr sz="1600" b="1" dirty="0">
                <a:solidFill>
                  <a:srgbClr val="20222F"/>
                </a:solidFill>
                <a:latin typeface="等线"/>
              </a:rPr>
              <a:t> / </a:t>
            </a:r>
            <a:r>
              <a:rPr sz="1600" b="1" dirty="0" err="1">
                <a:solidFill>
                  <a:srgbClr val="20222F"/>
                </a:solidFill>
                <a:latin typeface="等线"/>
              </a:rPr>
              <a:t>长距离一致性</a:t>
            </a:r>
            <a:r>
              <a:rPr sz="1600" b="1" dirty="0">
                <a:solidFill>
                  <a:srgbClr val="20222F"/>
                </a:solidFill>
                <a:latin typeface="等线"/>
              </a:rPr>
              <a:t>：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当前视频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backbone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上下文仅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81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帧，机器人长程操作、自动驾驶等真实任务需要远超此长度的流式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/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在线一致性，如何以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streaming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方式扩展仍是开放问题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。</a:t>
            </a:r>
          </a:p>
          <a:p>
            <a:pPr>
              <a:spcAft>
                <a:spcPts val="648"/>
              </a:spcAft>
            </a:pPr>
            <a:r>
              <a:rPr sz="1600" b="1" dirty="0">
                <a:solidFill>
                  <a:srgbClr val="20222F"/>
                </a:solidFill>
                <a:latin typeface="等线"/>
              </a:rPr>
              <a:t>2. </a:t>
            </a:r>
            <a:r>
              <a:rPr sz="1600" b="1" dirty="0" err="1">
                <a:solidFill>
                  <a:srgbClr val="20222F"/>
                </a:solidFill>
                <a:latin typeface="等线"/>
              </a:rPr>
              <a:t>计量尺度与物理精度</a:t>
            </a:r>
            <a:r>
              <a:rPr sz="1600" b="1" dirty="0">
                <a:solidFill>
                  <a:srgbClr val="20222F"/>
                </a:solidFill>
                <a:latin typeface="等线"/>
              </a:rPr>
              <a:t>：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 pixel-space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raymap、深度中位数归一化解决了“表示”问题，但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metric scale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ambiguity、相机内参跨域泛化等物理层面的精度仍待系统验证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。</a:t>
            </a:r>
          </a:p>
          <a:p>
            <a:pPr>
              <a:spcAft>
                <a:spcPts val="648"/>
              </a:spcAft>
            </a:pPr>
            <a:r>
              <a:rPr sz="1600" b="1" dirty="0">
                <a:solidFill>
                  <a:srgbClr val="20222F"/>
                </a:solidFill>
                <a:latin typeface="等线"/>
              </a:rPr>
              <a:t>3. </a:t>
            </a:r>
            <a:r>
              <a:rPr sz="1600" b="1" dirty="0" err="1">
                <a:solidFill>
                  <a:srgbClr val="20222F"/>
                </a:solidFill>
                <a:latin typeface="等线"/>
              </a:rPr>
              <a:t>计算成本与实时性</a:t>
            </a:r>
            <a:r>
              <a:rPr sz="1600" b="1" dirty="0">
                <a:solidFill>
                  <a:srgbClr val="20222F"/>
                </a:solidFill>
                <a:latin typeface="等线"/>
              </a:rPr>
              <a:t>：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 14B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模型单个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81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帧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clip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仍需约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10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秒推理，与机器人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/AR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等需要实时闭环响应的场景之间存在数量级差距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。</a:t>
            </a:r>
          </a:p>
          <a:p>
            <a:pPr>
              <a:spcAft>
                <a:spcPts val="648"/>
              </a:spcAft>
            </a:pPr>
            <a:r>
              <a:rPr sz="1600" b="1" dirty="0">
                <a:solidFill>
                  <a:srgbClr val="20222F"/>
                </a:solidFill>
                <a:latin typeface="等线"/>
              </a:rPr>
              <a:t>4. </a:t>
            </a:r>
            <a:r>
              <a:rPr sz="1600" b="1" dirty="0" err="1">
                <a:solidFill>
                  <a:srgbClr val="20222F"/>
                </a:solidFill>
                <a:latin typeface="等线"/>
              </a:rPr>
              <a:t>统一评测体系的缺失</a:t>
            </a:r>
            <a:r>
              <a:rPr sz="1600" b="1" dirty="0">
                <a:solidFill>
                  <a:srgbClr val="20222F"/>
                </a:solidFill>
                <a:latin typeface="等线"/>
              </a:rPr>
              <a:t>：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不同于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NLP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已有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MMLU/HELM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等统一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benchmark，视觉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foundation model 仍是“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每任务一套指标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”（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AbsRel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/J&amp;F/MPJPE...），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难以用单一分数横向衡量模型的“通用视觉智能”水平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。</a:t>
            </a:r>
          </a:p>
          <a:p>
            <a:pPr>
              <a:spcAft>
                <a:spcPts val="648"/>
              </a:spcAft>
            </a:pPr>
            <a:r>
              <a:rPr sz="1600" b="1" dirty="0">
                <a:solidFill>
                  <a:srgbClr val="20222F"/>
                </a:solidFill>
                <a:latin typeface="等线"/>
              </a:rPr>
              <a:t>5. Sim-to-Real </a:t>
            </a:r>
            <a:r>
              <a:rPr sz="1600" b="1" dirty="0" err="1">
                <a:solidFill>
                  <a:srgbClr val="20222F"/>
                </a:solidFill>
                <a:latin typeface="等线"/>
              </a:rPr>
              <a:t>的长尾覆盖</a:t>
            </a:r>
            <a:r>
              <a:rPr sz="1600" b="1" dirty="0">
                <a:solidFill>
                  <a:srgbClr val="20222F"/>
                </a:solidFill>
                <a:latin typeface="等线"/>
              </a:rPr>
              <a:t>：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  </a:t>
            </a:r>
            <a:r>
              <a:rPr sz="1200" b="0" dirty="0" err="1">
                <a:solidFill>
                  <a:srgbClr val="5B5D66"/>
                </a:solidFill>
                <a:latin typeface="等线"/>
              </a:rPr>
              <a:t>现有强泛化能力建立在合成数据的多样性之上，但极端光照、罕见物体交互等长尾场景，能否被合成数据充分覆盖仍不确定</a:t>
            </a:r>
            <a:r>
              <a:rPr sz="1200" b="0" dirty="0">
                <a:solidFill>
                  <a:srgbClr val="5B5D66"/>
                </a:solidFill>
                <a:latin typeface="等线"/>
              </a:rPr>
              <a:t>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57200" y="384048"/>
            <a:ext cx="146304" cy="146304"/>
          </a:xfrm>
          <a:prstGeom prst="ellipse">
            <a:avLst/>
          </a:prstGeom>
          <a:solidFill>
            <a:srgbClr val="D6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94944" y="329184"/>
            <a:ext cx="9144000" cy="292608"/>
          </a:xfrm>
          <a:prstGeom prst="rect">
            <a:avLst/>
          </a:prstGeom>
          <a:noFill/>
        </p:spPr>
        <p:txBody>
          <a:bodyPr wrap="none" lIns="0" tIns="0" bIns="0">
            <a:spAutoFit/>
          </a:bodyPr>
          <a:lstStyle/>
          <a:p>
            <a:r>
              <a:rPr sz="1300" b="1" spc="120">
                <a:solidFill>
                  <a:srgbClr val="D6304A"/>
                </a:solidFill>
                <a:latin typeface="Calibri"/>
              </a:rPr>
              <a:t>GROUP DISCUSSION · GENCEPTION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621792"/>
            <a:ext cx="11338560" cy="566928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sz="2600" b="1">
                <a:solidFill>
                  <a:srgbClr val="20222F"/>
                </a:solidFill>
                <a:latin typeface="等线"/>
              </a:rPr>
              <a:t>讨论总结：关于 GenCeption 的三个开放问题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70432"/>
            <a:ext cx="11247120" cy="27432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sz="1150" dirty="0" err="1">
                <a:solidFill>
                  <a:srgbClr val="5B5D66"/>
                </a:solidFill>
                <a:latin typeface="等线"/>
              </a:rPr>
              <a:t>与导师及同学分享后讨论两小时，达成以下共识（非定论，仅代表当前认识</a:t>
            </a:r>
            <a:r>
              <a:rPr sz="1150" dirty="0">
                <a:solidFill>
                  <a:srgbClr val="5B5D66"/>
                </a:solidFill>
                <a:latin typeface="等线"/>
              </a:rPr>
              <a:t>）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691640"/>
            <a:ext cx="3576218" cy="46634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E4E4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457200" y="1691640"/>
            <a:ext cx="3576218" cy="868680"/>
          </a:xfrm>
          <a:prstGeom prst="roundRect">
            <a:avLst>
              <a:gd name="adj" fmla="val 9000"/>
            </a:avLst>
          </a:prstGeom>
          <a:solidFill>
            <a:srgbClr val="D6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rIns="137160" rtlCol="0" anchor="ctr"/>
          <a:lstStyle/>
          <a:p>
            <a:pPr algn="ctr"/>
            <a:r>
              <a:rPr sz="1300" b="1" dirty="0">
                <a:solidFill>
                  <a:srgbClr val="FFFFFF"/>
                </a:solidFill>
                <a:latin typeface="等线"/>
              </a:rPr>
              <a:t>Q1. </a:t>
            </a:r>
            <a:r>
              <a:rPr sz="1300" b="1" dirty="0" err="1">
                <a:solidFill>
                  <a:srgbClr val="FFFFFF"/>
                </a:solidFill>
                <a:latin typeface="等线"/>
              </a:rPr>
              <a:t>GenCeption</a:t>
            </a:r>
            <a:r>
              <a:rPr sz="1300" b="1" dirty="0">
                <a:solidFill>
                  <a:srgbClr val="FFFFFF"/>
                </a:solidFill>
                <a:latin typeface="等线"/>
              </a:rPr>
              <a:t> </a:t>
            </a:r>
            <a:r>
              <a:rPr sz="1300" b="1" dirty="0" err="1">
                <a:solidFill>
                  <a:srgbClr val="FFFFFF"/>
                </a:solidFill>
                <a:latin typeface="等线"/>
              </a:rPr>
              <a:t>能否证明</a:t>
            </a:r>
            <a:r>
              <a:rPr sz="1300" b="1" dirty="0">
                <a:solidFill>
                  <a:srgbClr val="FFFFFF"/>
                </a:solidFill>
                <a:latin typeface="等线"/>
              </a:rPr>
              <a:t> VGGT </a:t>
            </a:r>
            <a:r>
              <a:rPr sz="1300" b="1" dirty="0" err="1">
                <a:solidFill>
                  <a:srgbClr val="FFFFFF"/>
                </a:solidFill>
                <a:latin typeface="等线"/>
              </a:rPr>
              <a:t>技术路线是错的</a:t>
            </a:r>
            <a:r>
              <a:rPr sz="1300" b="1" dirty="0">
                <a:solidFill>
                  <a:srgbClr val="FFFFFF"/>
                </a:solidFill>
                <a:latin typeface="等线"/>
              </a:rPr>
              <a:t>？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2450591"/>
            <a:ext cx="3576218" cy="109728"/>
          </a:xfrm>
          <a:prstGeom prst="rect">
            <a:avLst/>
          </a:prstGeom>
          <a:solidFill>
            <a:srgbClr val="D6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76656" y="2724912"/>
            <a:ext cx="3137306" cy="346557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1008"/>
              </a:spcAft>
            </a:pPr>
            <a:r>
              <a:rPr sz="1030" b="1">
                <a:solidFill>
                  <a:srgbClr val="20222F"/>
                </a:solidFill>
                <a:latin typeface="等线"/>
              </a:rPr>
              <a:t>•  高精度 / 可解释几何场景：</a:t>
            </a:r>
            <a:r>
              <a:rPr sz="960" b="0">
                <a:solidFill>
                  <a:srgbClr val="5B5D66"/>
                </a:solidFill>
                <a:latin typeface="等线"/>
              </a:rPr>
              <a:t>SLAM、精密测量级重建等任务中，VGGT 式显式多视角融合路线依然有优势。</a:t>
            </a:r>
          </a:p>
          <a:p>
            <a:pPr>
              <a:spcAft>
                <a:spcPts val="1008"/>
              </a:spcAft>
            </a:pPr>
            <a:r>
              <a:rPr sz="1030" b="1">
                <a:solidFill>
                  <a:srgbClr val="20222F"/>
                </a:solidFill>
                <a:latin typeface="等线"/>
              </a:rPr>
              <a:t>•  开放世界 / 多任务场景：</a:t>
            </a:r>
            <a:r>
              <a:rPr sz="960" b="0">
                <a:solidFill>
                  <a:srgbClr val="5B5D66"/>
                </a:solidFill>
                <a:latin typeface="等线"/>
              </a:rPr>
              <a:t>需要跨任务泛化、指令可控时，VDM 路线更具潜力。</a:t>
            </a:r>
          </a:p>
          <a:p>
            <a:pPr>
              <a:spcAft>
                <a:spcPts val="1008"/>
              </a:spcAft>
            </a:pPr>
            <a:r>
              <a:rPr sz="1030" b="1">
                <a:solidFill>
                  <a:srgbClr val="20222F"/>
                </a:solidFill>
                <a:latin typeface="等线"/>
              </a:rPr>
              <a:t>•  结论：</a:t>
            </a:r>
            <a:r>
              <a:rPr sz="960" b="0">
                <a:solidFill>
                  <a:srgbClr val="5B5D66"/>
                </a:solidFill>
                <a:latin typeface="等线"/>
              </a:rPr>
              <a:t>两条技术路线并非替代关系，而是按应用场景各有合理性，需按需选择。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07738" y="1691640"/>
            <a:ext cx="3576218" cy="46634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E4E4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4307738" y="1691640"/>
            <a:ext cx="3576218" cy="868680"/>
          </a:xfrm>
          <a:prstGeom prst="roundRect">
            <a:avLst>
              <a:gd name="adj" fmla="val 9000"/>
            </a:avLst>
          </a:prstGeom>
          <a:solidFill>
            <a:srgbClr val="D6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rIns="13716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等线"/>
              </a:rPr>
              <a:t>Q2. 什么才是 Video Foundation Model？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07738" y="2450591"/>
            <a:ext cx="3576218" cy="109728"/>
          </a:xfrm>
          <a:prstGeom prst="rect">
            <a:avLst/>
          </a:prstGeom>
          <a:solidFill>
            <a:srgbClr val="D6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527194" y="2724912"/>
            <a:ext cx="3137306" cy="346557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1008"/>
              </a:spcAft>
            </a:pPr>
            <a:r>
              <a:rPr sz="1030" b="1">
                <a:solidFill>
                  <a:srgbClr val="20222F"/>
                </a:solidFill>
                <a:latin typeface="等线"/>
              </a:rPr>
              <a:t>•  不止于 low-level perception：</a:t>
            </a:r>
            <a:r>
              <a:rPr sz="960" b="0">
                <a:solidFill>
                  <a:srgbClr val="5B5D66"/>
                </a:solidFill>
                <a:latin typeface="等线"/>
              </a:rPr>
              <a:t>depth / normal / pose 等感知任务只是基础，真正的 video foundation model 必须具备 visual reasoning 能力。</a:t>
            </a:r>
          </a:p>
          <a:p>
            <a:pPr>
              <a:spcAft>
                <a:spcPts val="1008"/>
              </a:spcAft>
            </a:pPr>
            <a:r>
              <a:rPr sz="1030" b="1">
                <a:solidFill>
                  <a:srgbClr val="20222F"/>
                </a:solidFill>
                <a:latin typeface="等线"/>
              </a:rPr>
              <a:t>•  但当前生成本身有明显短板：</a:t>
            </a:r>
            <a:r>
              <a:rPr sz="960" b="0">
                <a:solidFill>
                  <a:srgbClr val="5B5D66"/>
                </a:solidFill>
                <a:latin typeface="等线"/>
              </a:rPr>
              <a:t>action-conditioned 生成（给定动作指令生成对应结果）与 camera-conditioned 生成（精确控制视角/相机轨迹）都还不成熟。</a:t>
            </a:r>
          </a:p>
          <a:p>
            <a:pPr>
              <a:spcAft>
                <a:spcPts val="1008"/>
              </a:spcAft>
            </a:pPr>
            <a:r>
              <a:rPr sz="1030" b="1">
                <a:solidFill>
                  <a:srgbClr val="20222F"/>
                </a:solidFill>
                <a:latin typeface="等线"/>
              </a:rPr>
              <a:t>•  直接后果：</a:t>
            </a:r>
            <a:r>
              <a:rPr sz="960" b="0">
                <a:solidFill>
                  <a:srgbClr val="5B5D66"/>
                </a:solidFill>
                <a:latin typeface="等线"/>
              </a:rPr>
              <a:t>这些短板限制了 video 生成模型作为 reasoning 引擎的能力上限。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58276" y="1691640"/>
            <a:ext cx="3576218" cy="466344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E4E4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8158276" y="1691640"/>
            <a:ext cx="3576218" cy="868680"/>
          </a:xfrm>
          <a:prstGeom prst="roundRect">
            <a:avLst>
              <a:gd name="adj" fmla="val 9000"/>
            </a:avLst>
          </a:prstGeom>
          <a:solidFill>
            <a:srgbClr val="D6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rIns="13716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等线"/>
              </a:rPr>
              <a:t>Q3. Scale 到两年后，这些问题还会存在吗？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158276" y="2450591"/>
            <a:ext cx="3576218" cy="109728"/>
          </a:xfrm>
          <a:prstGeom prst="rect">
            <a:avLst/>
          </a:prstGeom>
          <a:solidFill>
            <a:srgbClr val="D6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377732" y="2724912"/>
            <a:ext cx="3137306" cy="346557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1008"/>
              </a:spcAft>
            </a:pPr>
            <a:r>
              <a:rPr sz="1030" b="1">
                <a:solidFill>
                  <a:srgbClr val="20222F"/>
                </a:solidFill>
                <a:latin typeface="等线"/>
              </a:rPr>
              <a:t>•  大概率无法被单纯 scale 解决：</a:t>
            </a:r>
            <a:r>
              <a:rPr sz="960" b="0">
                <a:solidFill>
                  <a:srgbClr val="5B5D66"/>
                </a:solidFill>
                <a:latin typeface="等线"/>
              </a:rPr>
              <a:t>visual reasoning 需要调用的工具链过长、过复杂——涉及 action space、3D space、4D space 等多重表示。</a:t>
            </a:r>
          </a:p>
          <a:p>
            <a:pPr>
              <a:spcAft>
                <a:spcPts val="1008"/>
              </a:spcAft>
            </a:pPr>
            <a:r>
              <a:rPr sz="1030" b="1">
                <a:solidFill>
                  <a:srgbClr val="20222F"/>
                </a:solidFill>
                <a:latin typeface="等线"/>
              </a:rPr>
              <a:t>•  根本瓶颈：</a:t>
            </a:r>
            <a:r>
              <a:rPr sz="960" b="0">
                <a:solidFill>
                  <a:srgbClr val="5B5D66"/>
                </a:solidFill>
                <a:latin typeface="等线"/>
              </a:rPr>
              <a:t>VDM 的输出本质上只是 pixels，无法完全囊括这些结构化空间的信息。</a:t>
            </a:r>
          </a:p>
          <a:p>
            <a:pPr>
              <a:spcAft>
                <a:spcPts val="1008"/>
              </a:spcAft>
            </a:pPr>
            <a:r>
              <a:rPr sz="1030" b="1">
                <a:solidFill>
                  <a:srgbClr val="20222F"/>
                </a:solidFill>
                <a:latin typeface="等线"/>
              </a:rPr>
              <a:t>•  更现实的路径：</a:t>
            </a:r>
            <a:r>
              <a:rPr sz="960" b="0">
                <a:solidFill>
                  <a:srgbClr val="5B5D66"/>
                </a:solidFill>
                <a:latin typeface="等线"/>
              </a:rPr>
              <a:t>不追求一步到位，先从不同切面（具体下游任务）切入，逐步探索落地场景。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D8BD5-78F0-A3A6-AB41-065307960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929C71A-D283-822C-C622-DC83D4F78FF3}"/>
              </a:ext>
            </a:extLst>
          </p:cNvPr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42F462C-B19E-7FD5-F6A9-54FB681479B6}"/>
              </a:ext>
            </a:extLst>
          </p:cNvPr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· EVALUATION</a:t>
            </a:r>
            <a:endParaRPr lang="en-US" sz="13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DE4E228-9271-C588-63DA-4B6323B15FB2}"/>
              </a:ext>
            </a:extLst>
          </p:cNvPr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altLang="zh-CN" sz="3000" b="1" dirty="0" err="1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GenCeption</a:t>
            </a:r>
            <a:r>
              <a:rPr lang="en-US" altLang="zh-CN" sz="30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:</a:t>
            </a:r>
            <a:r>
              <a:rPr lang="zh-CN" altLang="en-US" sz="30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30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Evaluation</a:t>
            </a:r>
            <a:endParaRPr lang="en-US" sz="300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3E0727B1-71B7-C693-4787-C32213DE94EE}"/>
              </a:ext>
            </a:extLst>
          </p:cNvPr>
          <p:cNvSpPr/>
          <p:nvPr/>
        </p:nvSpPr>
        <p:spPr>
          <a:xfrm>
            <a:off x="457200" y="1737360"/>
            <a:ext cx="11274552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6" name="Image 0" descr="/home/claude/work/assets/image18.png">
            <a:extLst>
              <a:ext uri="{FF2B5EF4-FFF2-40B4-BE49-F238E27FC236}">
                <a16:creationId xmlns:a16="http://schemas.microsoft.com/office/drawing/2014/main" id="{960FA9B4-BCBF-C59F-D718-D539613E5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75" y="1901952"/>
            <a:ext cx="10557401" cy="4105656"/>
          </a:xfrm>
          <a:prstGeom prst="rect">
            <a:avLst/>
          </a:prstGeom>
        </p:spPr>
      </p:pic>
      <p:sp>
        <p:nvSpPr>
          <p:cNvPr id="7" name="Shape 4">
            <a:extLst>
              <a:ext uri="{FF2B5EF4-FFF2-40B4-BE49-F238E27FC236}">
                <a16:creationId xmlns:a16="http://schemas.microsoft.com/office/drawing/2014/main" id="{5E2946F7-90E3-4449-E7A5-E6414950C004}"/>
              </a:ext>
            </a:extLst>
          </p:cNvPr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D6304A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132D1B2C-E0E6-B44B-189F-92FD5EDDB3CB}"/>
              </a:ext>
            </a:extLst>
          </p:cNvPr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CORE</a:t>
            </a:r>
            <a:endParaRPr lang="en-US" sz="9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FAF247FC-835F-3427-D935-68FB4B9336A4}"/>
              </a:ext>
            </a:extLst>
          </p:cNvPr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AB9D500C-563C-0BF3-8F65-A8F2962E1925}"/>
              </a:ext>
            </a:extLst>
          </p:cNvPr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7650103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1B234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SYNTHESIS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8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Tech Trend of Video-oriented Perception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3520440" y="1664208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kern="0" spc="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183880" y="1664208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kern="0" spc="1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457200" y="2103120"/>
            <a:ext cx="11274552" cy="777240"/>
          </a:xfrm>
          <a:prstGeom prst="roundRect">
            <a:avLst>
              <a:gd name="adj" fmla="val 7059"/>
            </a:avLst>
          </a:prstGeom>
          <a:solidFill>
            <a:srgbClr val="F5F6F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8" name="Text 6"/>
          <p:cNvSpPr/>
          <p:nvPr/>
        </p:nvSpPr>
        <p:spPr>
          <a:xfrm>
            <a:off x="640080" y="2103120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网络结构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971800" y="2103120"/>
            <a:ext cx="4663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 transformer + auxiliary models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680960" y="2103120"/>
            <a:ext cx="365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092440" y="2103120"/>
            <a:ext cx="3566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pretrained image/video DiT，W/O alluxiary models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2935224"/>
            <a:ext cx="11274552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3" name="Text 11"/>
          <p:cNvSpPr/>
          <p:nvPr/>
        </p:nvSpPr>
        <p:spPr>
          <a:xfrm>
            <a:off x="640080" y="2935224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训练参数量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971800" y="2935224"/>
            <a:ext cx="4663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680960" y="2935224"/>
            <a:ext cx="365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092440" y="2935224"/>
            <a:ext cx="3566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sft DiT → Lora → single layer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57200" y="3767328"/>
            <a:ext cx="11274552" cy="777240"/>
          </a:xfrm>
          <a:prstGeom prst="roundRect">
            <a:avLst>
              <a:gd name="adj" fmla="val 7059"/>
            </a:avLst>
          </a:prstGeom>
          <a:solidFill>
            <a:srgbClr val="F5F6F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8" name="Text 16"/>
          <p:cNvSpPr/>
          <p:nvPr/>
        </p:nvSpPr>
        <p:spPr>
          <a:xfrm>
            <a:off x="640080" y="3767328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数据模型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971800" y="3767328"/>
            <a:ext cx="4663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modality，data hungry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680960" y="3767328"/>
            <a:ext cx="365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092440" y="3767328"/>
            <a:ext cx="3566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multimodal, align to the backbone，data efficient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57200" y="4599432"/>
            <a:ext cx="11274552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3" name="Text 21"/>
          <p:cNvSpPr/>
          <p:nvPr/>
        </p:nvSpPr>
        <p:spPr>
          <a:xfrm>
            <a:off x="640080" y="459943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 设计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2971800" y="4599432"/>
            <a:ext cx="4663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task-specific loss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7680960" y="4599432"/>
            <a:ext cx="365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092440" y="4599432"/>
            <a:ext cx="3566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loss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57200" y="5431536"/>
            <a:ext cx="11274552" cy="777240"/>
          </a:xfrm>
          <a:prstGeom prst="roundRect">
            <a:avLst>
              <a:gd name="adj" fmla="val 7059"/>
            </a:avLst>
          </a:prstGeom>
          <a:solidFill>
            <a:srgbClr val="F5F6F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8" name="Text 26"/>
          <p:cNvSpPr/>
          <p:nvPr/>
        </p:nvSpPr>
        <p:spPr>
          <a:xfrm>
            <a:off x="640080" y="5431536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速度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2971800" y="5431536"/>
            <a:ext cx="4663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iterative multi-steps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7680960" y="5431536"/>
            <a:ext cx="365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8092440" y="5431536"/>
            <a:ext cx="3566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</a:t>
            </a:r>
            <a:r>
              <a:rPr lang="en-US" altLang="zh-CN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forward prediction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1B2340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3" name="Text 31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SYNTHESIS &amp; CHALLENGES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1B234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CHALLENGES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8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Challenge of VDM-based perception</a:t>
            </a:r>
            <a:endParaRPr lang="en-US" sz="2800" dirty="0"/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B79E20A3-9FD0-1B0F-7DE7-037C02EE5A7A}"/>
              </a:ext>
            </a:extLst>
          </p:cNvPr>
          <p:cNvGrpSpPr/>
          <p:nvPr/>
        </p:nvGrpSpPr>
        <p:grpSpPr>
          <a:xfrm>
            <a:off x="457200" y="1737360"/>
            <a:ext cx="11274552" cy="1076960"/>
            <a:chOff x="457200" y="1737360"/>
            <a:chExt cx="11274552" cy="1076960"/>
          </a:xfrm>
        </p:grpSpPr>
        <p:sp>
          <p:nvSpPr>
            <p:cNvPr id="5" name="Shape 3"/>
            <p:cNvSpPr/>
            <p:nvPr/>
          </p:nvSpPr>
          <p:spPr>
            <a:xfrm>
              <a:off x="457200" y="1737360"/>
              <a:ext cx="11274552" cy="1076960"/>
            </a:xfrm>
            <a:prstGeom prst="roundRect">
              <a:avLst>
                <a:gd name="adj" fmla="val 6173"/>
              </a:avLst>
            </a:prstGeom>
            <a:solidFill>
              <a:srgbClr val="FFFFFF"/>
            </a:solidFill>
            <a:ln w="12700">
              <a:solidFill>
                <a:srgbClr val="E1E3EC"/>
              </a:solidFill>
              <a:prstDash val="solid"/>
            </a:ln>
            <a:effectLst>
              <a:outerShdw blurRad="63500" dist="25400" dir="5400000" algn="bl" rotWithShape="0">
                <a:srgbClr val="3A3A55">
                  <a:alpha val="8000"/>
                </a:srgb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Shape 4"/>
            <p:cNvSpPr/>
            <p:nvPr/>
          </p:nvSpPr>
          <p:spPr>
            <a:xfrm>
              <a:off x="457200" y="1737360"/>
              <a:ext cx="109728" cy="1076960"/>
            </a:xfrm>
            <a:prstGeom prst="roundRect">
              <a:avLst/>
            </a:prstGeom>
            <a:solidFill>
              <a:srgbClr val="D6304A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Text 5"/>
            <p:cNvSpPr/>
            <p:nvPr/>
          </p:nvSpPr>
          <p:spPr>
            <a:xfrm>
              <a:off x="777240" y="1865376"/>
              <a:ext cx="2514600" cy="84924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altLang="zh-CN" b="1" dirty="0">
                  <a:solidFill>
                    <a:srgbClr val="D6304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3D</a:t>
              </a:r>
              <a:r>
                <a:rPr lang="zh-CN" altLang="en-US" b="1" dirty="0">
                  <a:solidFill>
                    <a:srgbClr val="D6304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altLang="zh-CN" b="1" dirty="0" err="1">
                  <a:solidFill>
                    <a:srgbClr val="D6304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keypoint</a:t>
              </a:r>
              <a:r>
                <a:rPr lang="zh-CN" altLang="en-US" b="1" dirty="0">
                  <a:solidFill>
                    <a:srgbClr val="D6304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altLang="zh-CN" b="1" dirty="0">
                  <a:solidFill>
                    <a:srgbClr val="D6304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prediction</a:t>
              </a:r>
              <a:endParaRPr lang="en-US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3429000" y="1883664"/>
              <a:ext cx="8092440" cy="849249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228600" indent="-228600">
                <a:lnSpc>
                  <a:spcPct val="112000"/>
                </a:lnSpc>
                <a:spcAft>
                  <a:spcPts val="500"/>
                </a:spcAft>
                <a:buSzPct val="100000"/>
                <a:buChar char="•"/>
              </a:pPr>
              <a:r>
                <a:rPr lang="en-US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Jointly predict 3D keypoints 会损害 general </a:t>
              </a:r>
              <a:r>
                <a:rPr lang="en-US" sz="1200" dirty="0" err="1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model，只能训练一个专有模型</a:t>
              </a:r>
              <a:r>
                <a:rPr lang="zh-CN" altLang="en-US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；</a:t>
              </a:r>
              <a:r>
                <a:rPr lang="en-US" altLang="zh-CN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MLLM</a:t>
              </a:r>
              <a:r>
                <a:rPr lang="zh-CN" altLang="en-US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的能力跷跷板问题</a:t>
              </a:r>
              <a:endParaRPr lang="en-US" sz="1200" dirty="0">
                <a:solidFill>
                  <a:srgbClr val="FF0000"/>
                </a:solidFill>
              </a:endParaRPr>
            </a:p>
            <a:p>
              <a:pPr marL="228600" indent="-228600">
                <a:lnSpc>
                  <a:spcPct val="112000"/>
                </a:lnSpc>
                <a:spcAft>
                  <a:spcPts val="500"/>
                </a:spcAft>
                <a:buSzPct val="100000"/>
                <a:buChar char="•"/>
              </a:pPr>
              <a:r>
                <a:rPr lang="en-US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重新设计 3D keypoints 的数据模型：</a:t>
              </a:r>
              <a:r>
                <a:rPr lang="en-US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keypoint as probability</a:t>
              </a:r>
              <a:r>
                <a:rPr lang="en-US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。</a:t>
              </a:r>
              <a:endParaRPr lang="en-US" sz="1200" dirty="0"/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87E499DC-072B-BE77-DE11-D6F06F91642E}"/>
              </a:ext>
            </a:extLst>
          </p:cNvPr>
          <p:cNvGrpSpPr/>
          <p:nvPr/>
        </p:nvGrpSpPr>
        <p:grpSpPr>
          <a:xfrm>
            <a:off x="457200" y="2945045"/>
            <a:ext cx="11274552" cy="1076960"/>
            <a:chOff x="457200" y="2946781"/>
            <a:chExt cx="11274552" cy="1076960"/>
          </a:xfrm>
        </p:grpSpPr>
        <p:sp>
          <p:nvSpPr>
            <p:cNvPr id="9" name="Shape 7"/>
            <p:cNvSpPr/>
            <p:nvPr/>
          </p:nvSpPr>
          <p:spPr>
            <a:xfrm>
              <a:off x="457200" y="2946781"/>
              <a:ext cx="11274552" cy="1076960"/>
            </a:xfrm>
            <a:prstGeom prst="roundRect">
              <a:avLst>
                <a:gd name="adj" fmla="val 6173"/>
              </a:avLst>
            </a:prstGeom>
            <a:solidFill>
              <a:srgbClr val="FFFFFF"/>
            </a:solidFill>
            <a:ln w="12700">
              <a:solidFill>
                <a:srgbClr val="E1E3EC"/>
              </a:solidFill>
              <a:prstDash val="solid"/>
            </a:ln>
            <a:effectLst>
              <a:outerShdw blurRad="63500" dist="25400" dir="5400000" algn="bl" rotWithShape="0">
                <a:srgbClr val="3A3A55">
                  <a:alpha val="8000"/>
                </a:srgb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Shape 8"/>
            <p:cNvSpPr/>
            <p:nvPr/>
          </p:nvSpPr>
          <p:spPr>
            <a:xfrm>
              <a:off x="457200" y="2946781"/>
              <a:ext cx="109728" cy="1076960"/>
            </a:xfrm>
            <a:prstGeom prst="roundRect">
              <a:avLst/>
            </a:prstGeom>
            <a:solidFill>
              <a:srgbClr val="2E9E8F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Text 9"/>
            <p:cNvSpPr/>
            <p:nvPr/>
          </p:nvSpPr>
          <p:spPr>
            <a:xfrm>
              <a:off x="777240" y="3039852"/>
              <a:ext cx="2761488" cy="89081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b="1" dirty="0">
                  <a:solidFill>
                    <a:srgbClr val="2E9E8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streaming video </a:t>
              </a:r>
              <a:r>
                <a:rPr lang="en-US" altLang="zh-CN" b="1" dirty="0">
                  <a:solidFill>
                    <a:srgbClr val="2E9E8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prediction</a:t>
              </a:r>
              <a:endParaRPr lang="en-US" dirty="0"/>
            </a:p>
          </p:txBody>
        </p:sp>
        <p:sp>
          <p:nvSpPr>
            <p:cNvPr id="12" name="Text 10"/>
            <p:cNvSpPr/>
            <p:nvPr/>
          </p:nvSpPr>
          <p:spPr>
            <a:xfrm>
              <a:off x="3429000" y="3093085"/>
              <a:ext cx="8092440" cy="837586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228600" indent="-228600">
                <a:lnSpc>
                  <a:spcPct val="112000"/>
                </a:lnSpc>
                <a:spcAft>
                  <a:spcPts val="500"/>
                </a:spcAft>
                <a:buSzPct val="100000"/>
                <a:buChar char="•"/>
              </a:pPr>
              <a:r>
                <a:rPr lang="en-US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GenCeption-81 frames，如何处理 1K </a:t>
              </a:r>
              <a:r>
                <a:rPr lang="en-US" sz="1200" dirty="0" err="1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frames？</a:t>
              </a:r>
              <a:r>
                <a:rPr lang="en-US" altLang="zh-CN" sz="1200" dirty="0" err="1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History-guided</a:t>
              </a:r>
              <a:r>
                <a:rPr lang="zh-CN" altLang="en-US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altLang="zh-CN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video</a:t>
              </a:r>
              <a:r>
                <a:rPr lang="zh-CN" altLang="en-US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altLang="zh-CN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prediction,</a:t>
              </a:r>
              <a:r>
                <a:rPr lang="zh-CN" altLang="en-US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参考</a:t>
              </a:r>
              <a:r>
                <a:rPr lang="en-US" altLang="zh-CN" sz="1200" dirty="0" err="1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DFoT,Helios,Matrix</a:t>
              </a:r>
              <a:r>
                <a:rPr lang="en-US" altLang="zh-CN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-Game</a:t>
              </a:r>
              <a:r>
                <a:rPr lang="zh-CN" altLang="en-US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altLang="zh-CN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3.0</a:t>
              </a:r>
              <a:r>
                <a:rPr lang="zh-CN" altLang="en-US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等长视频生成工作</a:t>
              </a:r>
              <a:r>
                <a:rPr lang="en-US" altLang="zh-CN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;</a:t>
              </a:r>
              <a:endParaRPr lang="en-US" sz="1200" dirty="0"/>
            </a:p>
            <a:p>
              <a:pPr marL="228600" indent="-228600">
                <a:lnSpc>
                  <a:spcPct val="112000"/>
                </a:lnSpc>
                <a:spcAft>
                  <a:spcPts val="500"/>
                </a:spcAft>
                <a:buSzPct val="100000"/>
                <a:buChar char="•"/>
              </a:pPr>
              <a:r>
                <a:rPr lang="en-US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GenCeption runtime - 10s，如何做到更快？</a:t>
              </a:r>
              <a:r>
                <a:rPr lang="en-US" altLang="zh-CN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KV-cache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3AC9834B-B98A-97AA-4DE7-3B17926C9698}"/>
              </a:ext>
            </a:extLst>
          </p:cNvPr>
          <p:cNvGrpSpPr/>
          <p:nvPr/>
        </p:nvGrpSpPr>
        <p:grpSpPr>
          <a:xfrm>
            <a:off x="457200" y="5360416"/>
            <a:ext cx="11274552" cy="1076960"/>
            <a:chOff x="457200" y="5360416"/>
            <a:chExt cx="11274552" cy="1076960"/>
          </a:xfrm>
        </p:grpSpPr>
        <p:sp>
          <p:nvSpPr>
            <p:cNvPr id="13" name="Shape 11"/>
            <p:cNvSpPr/>
            <p:nvPr/>
          </p:nvSpPr>
          <p:spPr>
            <a:xfrm>
              <a:off x="457200" y="5360416"/>
              <a:ext cx="11274552" cy="1076960"/>
            </a:xfrm>
            <a:prstGeom prst="roundRect">
              <a:avLst>
                <a:gd name="adj" fmla="val 6173"/>
              </a:avLst>
            </a:prstGeom>
            <a:solidFill>
              <a:srgbClr val="FFFFFF"/>
            </a:solidFill>
            <a:ln w="12700">
              <a:solidFill>
                <a:srgbClr val="E1E3EC"/>
              </a:solidFill>
              <a:prstDash val="solid"/>
            </a:ln>
            <a:effectLst>
              <a:outerShdw blurRad="63500" dist="25400" dir="5400000" algn="bl" rotWithShape="0">
                <a:srgbClr val="3A3A55">
                  <a:alpha val="8000"/>
                </a:srgb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Shape 12"/>
            <p:cNvSpPr/>
            <p:nvPr/>
          </p:nvSpPr>
          <p:spPr>
            <a:xfrm>
              <a:off x="457200" y="5360416"/>
              <a:ext cx="109728" cy="1076960"/>
            </a:xfrm>
            <a:prstGeom prst="roundRect">
              <a:avLst/>
            </a:prstGeom>
            <a:solidFill>
              <a:srgbClr val="C98A2E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Text 13"/>
            <p:cNvSpPr/>
            <p:nvPr/>
          </p:nvSpPr>
          <p:spPr>
            <a:xfrm>
              <a:off x="777240" y="5418540"/>
              <a:ext cx="2514600" cy="89081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altLang="zh-CN" b="1" dirty="0">
                  <a:solidFill>
                    <a:srgbClr val="C98A2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Data</a:t>
              </a:r>
              <a:r>
                <a:rPr lang="zh-CN" altLang="en-US" b="1" dirty="0">
                  <a:solidFill>
                    <a:srgbClr val="C98A2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altLang="zh-CN" b="1" dirty="0">
                  <a:solidFill>
                    <a:srgbClr val="C98A2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model</a:t>
              </a:r>
              <a:r>
                <a:rPr lang="zh-CN" altLang="en-US" b="1" dirty="0">
                  <a:solidFill>
                    <a:srgbClr val="C98A2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altLang="zh-CN" b="1" dirty="0">
                  <a:solidFill>
                    <a:srgbClr val="C98A2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defines</a:t>
              </a:r>
              <a:r>
                <a:rPr lang="zh-CN" altLang="en-US" b="1" dirty="0">
                  <a:solidFill>
                    <a:srgbClr val="C98A2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altLang="zh-CN" b="1" dirty="0">
                  <a:solidFill>
                    <a:srgbClr val="C98A2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Task</a:t>
              </a:r>
              <a:endParaRPr lang="en-US" dirty="0"/>
            </a:p>
          </p:txBody>
        </p:sp>
        <p:sp>
          <p:nvSpPr>
            <p:cNvPr id="16" name="Text 14"/>
            <p:cNvSpPr/>
            <p:nvPr/>
          </p:nvSpPr>
          <p:spPr>
            <a:xfrm>
              <a:off x="3429000" y="5431836"/>
              <a:ext cx="8092440" cy="877523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228600" indent="-228600">
                <a:lnSpc>
                  <a:spcPct val="112000"/>
                </a:lnSpc>
                <a:spcAft>
                  <a:spcPts val="500"/>
                </a:spcAft>
                <a:buSzPct val="100000"/>
                <a:buChar char="•"/>
              </a:pPr>
              <a:r>
                <a:rPr lang="en-US" sz="1200" dirty="0" err="1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全景视频通用理解模型：depth</a:t>
              </a:r>
              <a:r>
                <a:rPr lang="en-US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, </a:t>
              </a:r>
              <a:r>
                <a:rPr lang="en-US" altLang="zh-CN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normal</a:t>
              </a:r>
              <a:r>
                <a:rPr lang="en-US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, cameras, expression-ref segmentation</a:t>
              </a:r>
              <a:r>
                <a:rPr lang="en-US" altLang="zh-CN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,</a:t>
              </a:r>
              <a:r>
                <a:rPr lang="zh-CN" altLang="en-US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altLang="zh-CN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layout</a:t>
              </a:r>
              <a:r>
                <a:rPr lang="en-US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。</a:t>
              </a:r>
              <a:endParaRPr lang="en-US" sz="1200" dirty="0"/>
            </a:p>
          </p:txBody>
        </p:sp>
      </p:grpSp>
      <p:sp>
        <p:nvSpPr>
          <p:cNvPr id="17" name="Shape 15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1B2340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8" name="Text 16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SYNTHESIS &amp; CHALLENGES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67530F47-77F0-889E-E78C-044D33BF0BFC}"/>
              </a:ext>
            </a:extLst>
          </p:cNvPr>
          <p:cNvGrpSpPr/>
          <p:nvPr/>
        </p:nvGrpSpPr>
        <p:grpSpPr>
          <a:xfrm>
            <a:off x="457200" y="4152730"/>
            <a:ext cx="11274552" cy="1076960"/>
            <a:chOff x="457200" y="4263009"/>
            <a:chExt cx="11274552" cy="1076960"/>
          </a:xfrm>
        </p:grpSpPr>
        <p:sp>
          <p:nvSpPr>
            <p:cNvPr id="21" name="Shape 7">
              <a:extLst>
                <a:ext uri="{FF2B5EF4-FFF2-40B4-BE49-F238E27FC236}">
                  <a16:creationId xmlns:a16="http://schemas.microsoft.com/office/drawing/2014/main" id="{5DD9DB9B-BE01-91DC-38D1-4F61668B05DD}"/>
                </a:ext>
              </a:extLst>
            </p:cNvPr>
            <p:cNvSpPr/>
            <p:nvPr/>
          </p:nvSpPr>
          <p:spPr>
            <a:xfrm>
              <a:off x="457200" y="4263009"/>
              <a:ext cx="11274552" cy="1076960"/>
            </a:xfrm>
            <a:prstGeom prst="roundRect">
              <a:avLst>
                <a:gd name="adj" fmla="val 6173"/>
              </a:avLst>
            </a:prstGeom>
            <a:solidFill>
              <a:srgbClr val="FFFFFF"/>
            </a:solidFill>
            <a:ln w="12700">
              <a:solidFill>
                <a:srgbClr val="E1E3EC"/>
              </a:solidFill>
              <a:prstDash val="solid"/>
            </a:ln>
            <a:effectLst>
              <a:outerShdw blurRad="63500" dist="25400" dir="5400000" algn="bl" rotWithShape="0">
                <a:srgbClr val="3A3A55">
                  <a:alpha val="8000"/>
                </a:srgbClr>
              </a:outerShdw>
            </a:effectLst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22" name="Shape 8">
              <a:extLst>
                <a:ext uri="{FF2B5EF4-FFF2-40B4-BE49-F238E27FC236}">
                  <a16:creationId xmlns:a16="http://schemas.microsoft.com/office/drawing/2014/main" id="{A72EAFD0-B1F6-BA00-4EA4-BAE65249EF8B}"/>
                </a:ext>
              </a:extLst>
            </p:cNvPr>
            <p:cNvSpPr/>
            <p:nvPr/>
          </p:nvSpPr>
          <p:spPr>
            <a:xfrm>
              <a:off x="457200" y="4263009"/>
              <a:ext cx="109728" cy="1076960"/>
            </a:xfrm>
            <a:prstGeom prst="roundRect">
              <a:avLst/>
            </a:prstGeom>
            <a:solidFill>
              <a:srgbClr val="2E9E8F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Text 9">
              <a:extLst>
                <a:ext uri="{FF2B5EF4-FFF2-40B4-BE49-F238E27FC236}">
                  <a16:creationId xmlns:a16="http://schemas.microsoft.com/office/drawing/2014/main" id="{07234EB2-461B-6265-2217-7219E7844F60}"/>
                </a:ext>
              </a:extLst>
            </p:cNvPr>
            <p:cNvSpPr/>
            <p:nvPr/>
          </p:nvSpPr>
          <p:spPr>
            <a:xfrm>
              <a:off x="777240" y="4356080"/>
              <a:ext cx="2761488" cy="89081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altLang="zh-CN" b="1" dirty="0">
                  <a:solidFill>
                    <a:srgbClr val="2E9E8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Unified</a:t>
              </a:r>
              <a:r>
                <a:rPr lang="zh-CN" altLang="en-US" b="1" dirty="0">
                  <a:solidFill>
                    <a:srgbClr val="2E9E8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altLang="zh-CN" b="1" dirty="0">
                  <a:solidFill>
                    <a:srgbClr val="2E9E8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understanding</a:t>
              </a:r>
              <a:r>
                <a:rPr lang="zh-CN" altLang="en-US" b="1" dirty="0">
                  <a:solidFill>
                    <a:srgbClr val="2E9E8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altLang="zh-CN" b="1" dirty="0">
                  <a:solidFill>
                    <a:srgbClr val="2E9E8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and</a:t>
              </a:r>
              <a:r>
                <a:rPr lang="zh-CN" altLang="en-US" b="1" dirty="0">
                  <a:solidFill>
                    <a:srgbClr val="2E9E8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altLang="zh-CN" b="1" dirty="0">
                  <a:solidFill>
                    <a:srgbClr val="2E9E8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generation</a:t>
              </a:r>
              <a:endParaRPr lang="en-US" dirty="0"/>
            </a:p>
          </p:txBody>
        </p:sp>
        <p:sp>
          <p:nvSpPr>
            <p:cNvPr id="24" name="Text 10">
              <a:extLst>
                <a:ext uri="{FF2B5EF4-FFF2-40B4-BE49-F238E27FC236}">
                  <a16:creationId xmlns:a16="http://schemas.microsoft.com/office/drawing/2014/main" id="{2FAE6CB6-3D98-82DB-D875-28DEE6BB7EF8}"/>
                </a:ext>
              </a:extLst>
            </p:cNvPr>
            <p:cNvSpPr/>
            <p:nvPr/>
          </p:nvSpPr>
          <p:spPr>
            <a:xfrm>
              <a:off x="3429000" y="4409313"/>
              <a:ext cx="8092440" cy="837586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228600" indent="-228600">
                <a:lnSpc>
                  <a:spcPct val="112000"/>
                </a:lnSpc>
                <a:spcAft>
                  <a:spcPts val="500"/>
                </a:spcAft>
                <a:buSzPct val="100000"/>
                <a:buChar char="•"/>
              </a:pPr>
              <a:r>
                <a:rPr lang="en-US" sz="1200" dirty="0" err="1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输入一个相机的视频</a:t>
              </a:r>
              <a:r>
                <a:rPr lang="zh-CN" altLang="en-US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，和目标相机轨迹</a:t>
              </a:r>
              <a:r>
                <a:rPr lang="en-US" altLang="zh-CN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,</a:t>
              </a:r>
              <a:r>
                <a:rPr lang="zh-CN" altLang="en-US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输出目标相机下的视频</a:t>
              </a:r>
              <a:r>
                <a:rPr lang="en-US" altLang="zh-CN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;</a:t>
              </a:r>
              <a:r>
                <a:rPr lang="zh-CN" altLang="en-US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有可能在一个模型中即做生成又做理解</a:t>
              </a:r>
              <a:r>
                <a:rPr lang="en-US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？</a:t>
              </a:r>
              <a:r>
                <a:rPr lang="en-US" altLang="zh-CN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Cam-Controllable</a:t>
              </a:r>
              <a:r>
                <a:rPr lang="zh-CN" altLang="en-US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altLang="zh-CN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Rendering</a:t>
              </a:r>
              <a:r>
                <a:rPr lang="zh-CN" altLang="en-US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altLang="zh-CN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from</a:t>
              </a:r>
              <a:r>
                <a:rPr lang="zh-CN" altLang="en-US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altLang="zh-CN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input</a:t>
              </a:r>
              <a:r>
                <a:rPr lang="zh-CN" altLang="en-US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altLang="zh-CN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video,</a:t>
              </a:r>
              <a:r>
                <a:rPr lang="zh-CN" altLang="en-US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参考</a:t>
              </a:r>
              <a:r>
                <a:rPr lang="en-US" altLang="zh-CN" sz="1200" dirty="0" err="1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ReCamMaster</a:t>
              </a:r>
              <a:r>
                <a:rPr lang="zh-CN" altLang="en-US" sz="1200" dirty="0">
                  <a:solidFill>
                    <a:srgbClr val="FF0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等视频生成工作</a:t>
              </a:r>
              <a:r>
                <a:rPr lang="en-US" altLang="zh-CN" sz="1200" dirty="0">
                  <a:solidFill>
                    <a:srgbClr val="20222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;</a:t>
              </a:r>
            </a:p>
            <a:p>
              <a:pPr marL="228600" indent="-228600">
                <a:lnSpc>
                  <a:spcPct val="112000"/>
                </a:lnSpc>
                <a:spcAft>
                  <a:spcPts val="500"/>
                </a:spcAft>
                <a:buSzPct val="100000"/>
                <a:buChar char="•"/>
              </a:pPr>
              <a:r>
                <a:rPr lang="en-US" sz="1200" b="1" dirty="0" err="1">
                  <a:solidFill>
                    <a:srgbClr val="20222F"/>
                  </a:solidFill>
                  <a:cs typeface="Calibri" pitchFamily="34" charset="-120"/>
                </a:rPr>
                <a:t>有没有一个模型可能即做生成</a:t>
              </a:r>
              <a:r>
                <a:rPr lang="zh-CN" altLang="en-US" sz="1200" b="1" dirty="0">
                  <a:solidFill>
                    <a:srgbClr val="20222F"/>
                  </a:solidFill>
                  <a:cs typeface="Calibri" pitchFamily="34" charset="-120"/>
                </a:rPr>
                <a:t>，又做理解呢</a:t>
              </a:r>
              <a:r>
                <a:rPr lang="en-US" altLang="zh-CN" sz="1200" b="1" dirty="0">
                  <a:solidFill>
                    <a:srgbClr val="20222F"/>
                  </a:solidFill>
                  <a:cs typeface="Calibri" pitchFamily="34" charset="-120"/>
                </a:rPr>
                <a:t>:</a:t>
              </a:r>
              <a:r>
                <a:rPr lang="zh-CN" altLang="en-US" sz="1200" b="1" dirty="0">
                  <a:solidFill>
                    <a:srgbClr val="20222F"/>
                  </a:solidFill>
                  <a:cs typeface="Calibri" pitchFamily="34" charset="-120"/>
                </a:rPr>
                <a:t> 理解是单步出，生成也是单步</a:t>
              </a:r>
              <a:r>
                <a:rPr lang="en-US" altLang="zh-CN" sz="1200" dirty="0">
                  <a:solidFill>
                    <a:srgbClr val="20222F"/>
                  </a:solidFill>
                  <a:latin typeface="Calibri" pitchFamily="34" charset="0"/>
                  <a:cs typeface="Calibri" pitchFamily="34" charset="-120"/>
                </a:rPr>
                <a:t>;</a:t>
              </a:r>
              <a:endParaRPr lang="en-US" sz="1200" dirty="0"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1B234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CHALLENGES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Challenge of VDM-based perception — keypoint as probability: HorizonNet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50749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不直接回归关键点坐标，而是把每个关键点表示为输出空间上的概率分布。</a:t>
            </a:r>
            <a:endParaRPr lang="en-US" sz="1300" dirty="0"/>
          </a:p>
          <a:p>
            <a:pPr marL="228600" indent="-228600">
              <a:lnSpc>
                <a:spcPct val="112000"/>
              </a:lnSpc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HorizonNet 将这一思路用于 360° layout estimation，预测 1D boundary representation 而非原始坐标。</a:t>
            </a:r>
            <a:endParaRPr lang="en-US" sz="1300" dirty="0"/>
          </a:p>
          <a:p>
            <a:pPr marL="228600" indent="-228600">
              <a:lnSpc>
                <a:spcPct val="112000"/>
              </a:lnSpc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类似的重新表述有望让 GenCeption 用与其他稠密预测一致的输出空间表示 3D keypoints，避免能力跷跷板问题。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989320" y="1965960"/>
            <a:ext cx="5715000" cy="3977640"/>
          </a:xfrm>
          <a:prstGeom prst="roundRect">
            <a:avLst>
              <a:gd name="adj" fmla="val 1839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7" name="Image 0" descr="/home/claude/work/assets/image2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3912" y="2471885"/>
            <a:ext cx="5385816" cy="2965789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1B2340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9" name="Text 6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CHALLENGES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1B234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CHALLENGES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4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Challenge of VDM-based perception — MLLM 的多模态诅咒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本质原因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057400"/>
            <a:ext cx="512064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文本-图像的信息密度不对等</a:t>
            </a:r>
            <a:endParaRPr lang="en-US" sz="1150" dirty="0"/>
          </a:p>
          <a:p>
            <a:pPr marL="228600" indent="-228600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参数容量的零和博弈</a:t>
            </a:r>
            <a:endParaRPr lang="en-US" sz="1150" dirty="0"/>
          </a:p>
          <a:p>
            <a:pPr marL="228600" indent="-228600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跨模态对齐的权重污染</a:t>
            </a:r>
            <a:endParaRPr lang="en-US" sz="1150" dirty="0"/>
          </a:p>
          <a:p>
            <a:pPr marL="228600" indent="-228600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视觉 token 对注意力的稀释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57200" y="4160520"/>
            <a:ext cx="5120640" cy="1737360"/>
          </a:xfrm>
          <a:prstGeom prst="roundRect">
            <a:avLst>
              <a:gd name="adj" fmla="val 5263"/>
            </a:avLst>
          </a:prstGeom>
          <a:solidFill>
            <a:srgbClr val="F5F6FA"/>
          </a:solidFill>
          <a:ln w="12700">
            <a:solidFill>
              <a:srgbClr val="E1E3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Text 6"/>
          <p:cNvSpPr/>
          <p:nvPr/>
        </p:nvSpPr>
        <p:spPr>
          <a:xfrm>
            <a:off x="658368" y="4315968"/>
            <a:ext cx="4709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i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基于计算资源考虑，</a:t>
            </a:r>
            <a:r>
              <a:rPr lang="en-US" sz="1150" b="1" i="1" dirty="0">
                <a:solidFill>
                  <a:srgbClr val="D63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微调 VDM 只能参考 MLLM 的第一次迭代。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943600" y="1691640"/>
            <a:ext cx="5788152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63500" dist="25400" dir="5400000" algn="bl" rotWithShape="0">
              <a:srgbClr val="3A3A55">
                <a:alpha val="1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0" name="Shape 8"/>
          <p:cNvSpPr/>
          <p:nvPr/>
        </p:nvSpPr>
        <p:spPr>
          <a:xfrm>
            <a:off x="6126480" y="2148840"/>
            <a:ext cx="457200" cy="457200"/>
          </a:xfrm>
          <a:prstGeom prst="ellipse">
            <a:avLst/>
          </a:prstGeom>
          <a:solidFill>
            <a:srgbClr val="1B234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1" name="Text 9"/>
          <p:cNvSpPr/>
          <p:nvPr/>
        </p:nvSpPr>
        <p:spPr>
          <a:xfrm>
            <a:off x="6126480" y="21488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766560" y="1837944"/>
            <a:ext cx="4782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认清问题，尽量缓解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766560" y="2221992"/>
            <a:ext cx="478231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数据配比 + 多阶段训练冻结策略。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943600" y="3227832"/>
            <a:ext cx="5788152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63500" dist="25400" dir="5400000" algn="bl" rotWithShape="0">
              <a:srgbClr val="3A3A55">
                <a:alpha val="1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5" name="Shape 13"/>
          <p:cNvSpPr/>
          <p:nvPr/>
        </p:nvSpPr>
        <p:spPr>
          <a:xfrm>
            <a:off x="6126480" y="3685032"/>
            <a:ext cx="457200" cy="457200"/>
          </a:xfrm>
          <a:prstGeom prst="ellipse">
            <a:avLst/>
          </a:prstGeom>
          <a:solidFill>
            <a:srgbClr val="1B234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6" name="Text 14"/>
          <p:cNvSpPr/>
          <p:nvPr/>
        </p:nvSpPr>
        <p:spPr>
          <a:xfrm>
            <a:off x="6126480" y="36850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766560" y="3374136"/>
            <a:ext cx="4782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不同模态少互伤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766560" y="3758184"/>
            <a:ext cx="478231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联合预训练 + MoE 路由解耦。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0" y="4764024"/>
            <a:ext cx="5788152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63500" dist="25400" dir="5400000" algn="bl" rotWithShape="0">
              <a:srgbClr val="3A3A55">
                <a:alpha val="1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20" name="Shape 18"/>
          <p:cNvSpPr/>
          <p:nvPr/>
        </p:nvSpPr>
        <p:spPr>
          <a:xfrm>
            <a:off x="6126480" y="5221224"/>
            <a:ext cx="457200" cy="457200"/>
          </a:xfrm>
          <a:prstGeom prst="ellipse">
            <a:avLst/>
          </a:prstGeom>
          <a:solidFill>
            <a:srgbClr val="1B234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1" name="Text 19"/>
          <p:cNvSpPr/>
          <p:nvPr/>
        </p:nvSpPr>
        <p:spPr>
          <a:xfrm>
            <a:off x="6126480" y="522122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766560" y="4910328"/>
            <a:ext cx="4782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模态互增强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6766560" y="5294376"/>
            <a:ext cx="478231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视觉思考阶段：在预训练时提取高阶视觉语义；视觉语义压缩成高密度逻辑表达。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1B2340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5" name="Text 23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SYNTHESIS &amp; CHALLENGES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1B234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CHALLENGES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Challenge of VDM-based perception — Process Streaming Video: DiffusionForcing &amp; DFoT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1124712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25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DiffusionForcing  </a:t>
            </a:r>
            <a:r>
              <a:rPr lang="en-US" sz="12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同时具备 next-token 模型灵活变长能力，和 full-seq diffusion model 的生成质量——通过让每个 token 拥有不同的 noise level。</a:t>
            </a:r>
            <a:endParaRPr lang="en-US" sz="1250" dirty="0"/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25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DFoT  </a:t>
            </a:r>
            <a:r>
              <a:rPr lang="en-US" sz="12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把 DiffusionForcing 理论框架应用到 video DiT，把长视频稳定生成很容易地迁移到任何更强的基模。</a:t>
            </a:r>
            <a:endParaRPr lang="en-US" sz="1250" dirty="0"/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25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对 GenCeption 的启发：  </a:t>
            </a:r>
            <a:r>
              <a:rPr lang="en-US" sz="12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类似的 noise-scheduling </a:t>
            </a:r>
            <a:r>
              <a:rPr lang="en-US" altLang="zh-CN" sz="12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r>
              <a:rPr lang="zh-CN" altLang="en-US" sz="12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250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History-Guided</a:t>
            </a:r>
            <a:r>
              <a:rPr lang="en-US" sz="1250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方案有望让前馈式感知模型在流式、任意长的视频上滚动预测</a:t>
            </a:r>
            <a:r>
              <a:rPr lang="en-US" sz="12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。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457200" y="3520440"/>
            <a:ext cx="5394960" cy="27432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7" name="Image 0" descr="/home/claude/work/assets/image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3520" y="3685032"/>
            <a:ext cx="3082321" cy="2414016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126480" y="3520440"/>
            <a:ext cx="5623560" cy="27432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9" name="Image 1" descr="/home/claude/work/assets/image2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1072" y="3823876"/>
            <a:ext cx="5294376" cy="2136327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1B2340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1" name="Text 7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SYNTHESIS &amp; CHALLENGES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2D6CA3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2D6C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LLM-BASED VIDEO UNDERSTANDING · I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3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基础范式演进：从单一视觉编码到音视频联合理解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3599688" cy="4526280"/>
          </a:xfrm>
          <a:prstGeom prst="roundRect">
            <a:avLst>
              <a:gd name="adj" fmla="val 2540"/>
            </a:avLst>
          </a:prstGeom>
          <a:solidFill>
            <a:srgbClr val="E7F0F8"/>
          </a:solidFill>
          <a:ln w="16510">
            <a:solidFill>
              <a:srgbClr val="A9C8E0"/>
            </a:solidFill>
            <a:prstDash val="solid"/>
          </a:ln>
          <a:effectLst>
            <a:outerShdw blurRad="76200" dist="25400" dir="5400000" algn="bl" rotWithShape="0">
              <a:srgbClr val="3A3A55">
                <a:alpha val="1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3599688" cy="566928"/>
          </a:xfrm>
          <a:prstGeom prst="roundRect">
            <a:avLst>
              <a:gd name="adj" fmla="val 16129"/>
            </a:avLst>
          </a:prstGeom>
          <a:solidFill>
            <a:srgbClr val="2D6CA3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7" name="Shape 5"/>
          <p:cNvSpPr/>
          <p:nvPr/>
        </p:nvSpPr>
        <p:spPr>
          <a:xfrm>
            <a:off x="457200" y="2057400"/>
            <a:ext cx="3599688" cy="201168"/>
          </a:xfrm>
          <a:prstGeom prst="rect">
            <a:avLst/>
          </a:prstGeom>
          <a:solidFill>
            <a:srgbClr val="2D6CA3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8" name="Text 6"/>
          <p:cNvSpPr/>
          <p:nvPr/>
        </p:nvSpPr>
        <p:spPr>
          <a:xfrm>
            <a:off x="621792" y="1746504"/>
            <a:ext cx="32705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LLaVA-OneVision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21792" y="2057400"/>
            <a:ext cx="327050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DCEB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LLaVA-VL · arXiv 2408.03326 · GitHub 4.6k★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621792" y="2404872"/>
            <a:ext cx="3270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D6C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问题  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21792" y="2642616"/>
            <a:ext cx="3270504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此前的LMM大多针对单图/多图/视频单独设计和训练，难以用同一个模型同时把三种场景都做好。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21792" y="4142232"/>
            <a:ext cx="3270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D6C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核心方法  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21792" y="4379976"/>
            <a:ext cx="3270504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用统一的 ViT + MLP + LLM 范式，在单图、多图、视频三种场景间做 task transfer，让图像/多图能力反哺视频理解，无需为视频单独设计架构。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294632" y="1691640"/>
            <a:ext cx="3599688" cy="4526280"/>
          </a:xfrm>
          <a:prstGeom prst="roundRect">
            <a:avLst>
              <a:gd name="adj" fmla="val 2540"/>
            </a:avLst>
          </a:prstGeom>
          <a:solidFill>
            <a:srgbClr val="E7F0F8"/>
          </a:solidFill>
          <a:ln w="16510">
            <a:solidFill>
              <a:srgbClr val="A9C8E0"/>
            </a:solidFill>
            <a:prstDash val="solid"/>
          </a:ln>
          <a:effectLst>
            <a:outerShdw blurRad="76200" dist="25400" dir="5400000" algn="bl" rotWithShape="0">
              <a:srgbClr val="3A3A55">
                <a:alpha val="1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5" name="Shape 13"/>
          <p:cNvSpPr/>
          <p:nvPr/>
        </p:nvSpPr>
        <p:spPr>
          <a:xfrm>
            <a:off x="4294632" y="1691640"/>
            <a:ext cx="3599688" cy="566928"/>
          </a:xfrm>
          <a:prstGeom prst="roundRect">
            <a:avLst>
              <a:gd name="adj" fmla="val 16129"/>
            </a:avLst>
          </a:prstGeom>
          <a:solidFill>
            <a:srgbClr val="2D6CA3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6" name="Shape 14"/>
          <p:cNvSpPr/>
          <p:nvPr/>
        </p:nvSpPr>
        <p:spPr>
          <a:xfrm>
            <a:off x="4294632" y="2057400"/>
            <a:ext cx="3599688" cy="201168"/>
          </a:xfrm>
          <a:prstGeom prst="rect">
            <a:avLst/>
          </a:prstGeom>
          <a:solidFill>
            <a:srgbClr val="2D6CA3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7" name="Text 15"/>
          <p:cNvSpPr/>
          <p:nvPr/>
        </p:nvSpPr>
        <p:spPr>
          <a:xfrm>
            <a:off x="4459224" y="1746504"/>
            <a:ext cx="32705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Video-LLaMA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459224" y="2057400"/>
            <a:ext cx="327050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DCEB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DAMO/Alibaba · EMNLP 2023 · arXiv 2306.02858 · GitHub 3.1k★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4459224" y="2404872"/>
            <a:ext cx="3270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D6C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问题  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4459224" y="2642616"/>
            <a:ext cx="3270504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早期 video-LLM 大多只能处理视觉信号，缺乏对视频时序变化和音频信息的联合建模能力。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459224" y="4142232"/>
            <a:ext cx="3270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D6C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核心方法  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459224" y="4379976"/>
            <a:ext cx="3270504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提出 Video Q-former 和 Audio Q-former，分别桥接冻结的视觉/音频编码器（ImageBind）与冻结LLM，用 video-to-text 生成任务学习视频-语言对应关系，实现音视频联合理解。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132064" y="1691640"/>
            <a:ext cx="3599688" cy="4526280"/>
          </a:xfrm>
          <a:prstGeom prst="roundRect">
            <a:avLst>
              <a:gd name="adj" fmla="val 2540"/>
            </a:avLst>
          </a:prstGeom>
          <a:solidFill>
            <a:srgbClr val="E7F0F8"/>
          </a:solidFill>
          <a:ln w="16510">
            <a:solidFill>
              <a:srgbClr val="A9C8E0"/>
            </a:solidFill>
            <a:prstDash val="solid"/>
          </a:ln>
          <a:effectLst>
            <a:outerShdw blurRad="76200" dist="25400" dir="5400000" algn="bl" rotWithShape="0">
              <a:srgbClr val="3A3A55">
                <a:alpha val="1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24" name="Shape 22"/>
          <p:cNvSpPr/>
          <p:nvPr/>
        </p:nvSpPr>
        <p:spPr>
          <a:xfrm>
            <a:off x="8132064" y="1691640"/>
            <a:ext cx="3599688" cy="566928"/>
          </a:xfrm>
          <a:prstGeom prst="roundRect">
            <a:avLst>
              <a:gd name="adj" fmla="val 16129"/>
            </a:avLst>
          </a:prstGeom>
          <a:solidFill>
            <a:srgbClr val="2D6CA3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5" name="Shape 23"/>
          <p:cNvSpPr/>
          <p:nvPr/>
        </p:nvSpPr>
        <p:spPr>
          <a:xfrm>
            <a:off x="8132064" y="2057400"/>
            <a:ext cx="3599688" cy="201168"/>
          </a:xfrm>
          <a:prstGeom prst="rect">
            <a:avLst/>
          </a:prstGeom>
          <a:solidFill>
            <a:srgbClr val="2D6CA3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6" name="Text 24"/>
          <p:cNvSpPr/>
          <p:nvPr/>
        </p:nvSpPr>
        <p:spPr>
          <a:xfrm>
            <a:off x="8296656" y="1746504"/>
            <a:ext cx="32705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VideoLLaMA2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296656" y="2057400"/>
            <a:ext cx="327050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DCEB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DAMO/Alibaba · arXiv 2406.07476 · GitHub 1.3k★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8296656" y="2404872"/>
            <a:ext cx="3270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D6C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问题  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8296656" y="2642616"/>
            <a:ext cx="3270504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Video-LLaMA 一代的视觉 token 化方式难以保留细粒度时空结构，音视频融合也不够充分。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8296656" y="4142232"/>
            <a:ext cx="3270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D6C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核心方法  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8296656" y="4379976"/>
            <a:ext cx="3270504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引入定制的 Spatial-Temporal Convolution (STC) connector，压缩视觉 token 数量的同时保持时空顺序、减少下采样信息损失；音频分支独立编码，只在LLM内部与视觉信息交互。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2D6CA3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3" name="Text 31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2D6C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LLM-BASED VIDEO UNDERSTANDING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2D6CA3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2D6C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LLM-BASED VIDEO UNDERSTANDING · II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3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长上下文与流式前沿：从更强骨干到无限长视频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5500116" cy="4526280"/>
          </a:xfrm>
          <a:prstGeom prst="roundRect">
            <a:avLst>
              <a:gd name="adj" fmla="val 2020"/>
            </a:avLst>
          </a:prstGeom>
          <a:solidFill>
            <a:srgbClr val="E7F0F8"/>
          </a:solidFill>
          <a:ln w="16510">
            <a:solidFill>
              <a:srgbClr val="A9C8E0"/>
            </a:solidFill>
            <a:prstDash val="solid"/>
          </a:ln>
          <a:effectLst>
            <a:outerShdw blurRad="76200" dist="25400" dir="5400000" algn="bl" rotWithShape="0">
              <a:srgbClr val="3A3A55">
                <a:alpha val="1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5500116" cy="566928"/>
          </a:xfrm>
          <a:prstGeom prst="roundRect">
            <a:avLst>
              <a:gd name="adj" fmla="val 16129"/>
            </a:avLst>
          </a:prstGeom>
          <a:solidFill>
            <a:srgbClr val="2D6CA3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7" name="Shape 5"/>
          <p:cNvSpPr/>
          <p:nvPr/>
        </p:nvSpPr>
        <p:spPr>
          <a:xfrm>
            <a:off x="457200" y="2057400"/>
            <a:ext cx="5500116" cy="201168"/>
          </a:xfrm>
          <a:prstGeom prst="rect">
            <a:avLst/>
          </a:prstGeom>
          <a:solidFill>
            <a:srgbClr val="2D6CA3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8" name="Text 6"/>
          <p:cNvSpPr/>
          <p:nvPr/>
        </p:nvSpPr>
        <p:spPr>
          <a:xfrm>
            <a:off x="658368" y="1746504"/>
            <a:ext cx="50977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Qwen3-VL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58368" y="2057400"/>
            <a:ext cx="50977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CEB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Alibaba Qwen Team · arXiv 2511.21631 · GitHub 19.6k★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658368" y="2441448"/>
            <a:ext cx="50977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C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问题  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58368" y="2715768"/>
            <a:ext cx="50977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已有 VLM 架构在位置编码频谱、视觉语言对齐、视频时序定位精度上都存在明显短板，长视频/长文档理解能力也不足。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" y="4142232"/>
            <a:ext cx="50977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C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核心方法  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58368" y="4416552"/>
            <a:ext cx="50977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用增强版 interleaved-MRoPE 改善时空位置编码；DeepStack 融合多层 ViT 特征加强视觉语言对齐；把视频时间对齐方式从隐式 T-RoPE 换成显式文本时间戳标注；原生支持 256K token 长上下文窗口，图像/多图/视频统一处理。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231636" y="1691640"/>
            <a:ext cx="5500116" cy="4526280"/>
          </a:xfrm>
          <a:prstGeom prst="roundRect">
            <a:avLst>
              <a:gd name="adj" fmla="val 2020"/>
            </a:avLst>
          </a:prstGeom>
          <a:solidFill>
            <a:srgbClr val="E7F0F8"/>
          </a:solidFill>
          <a:ln w="16510">
            <a:solidFill>
              <a:srgbClr val="A9C8E0"/>
            </a:solidFill>
            <a:prstDash val="solid"/>
          </a:ln>
          <a:effectLst>
            <a:outerShdw blurRad="76200" dist="25400" dir="5400000" algn="bl" rotWithShape="0">
              <a:srgbClr val="3A3A55">
                <a:alpha val="1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5" name="Shape 13"/>
          <p:cNvSpPr/>
          <p:nvPr/>
        </p:nvSpPr>
        <p:spPr>
          <a:xfrm>
            <a:off x="6231636" y="1691640"/>
            <a:ext cx="5500116" cy="566928"/>
          </a:xfrm>
          <a:prstGeom prst="roundRect">
            <a:avLst>
              <a:gd name="adj" fmla="val 16129"/>
            </a:avLst>
          </a:prstGeom>
          <a:solidFill>
            <a:srgbClr val="2D6CA3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6" name="Shape 14"/>
          <p:cNvSpPr/>
          <p:nvPr/>
        </p:nvSpPr>
        <p:spPr>
          <a:xfrm>
            <a:off x="6231636" y="2057400"/>
            <a:ext cx="5500116" cy="201168"/>
          </a:xfrm>
          <a:prstGeom prst="rect">
            <a:avLst/>
          </a:prstGeom>
          <a:solidFill>
            <a:srgbClr val="2D6CA3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7" name="Text 15"/>
          <p:cNvSpPr/>
          <p:nvPr/>
        </p:nvSpPr>
        <p:spPr>
          <a:xfrm>
            <a:off x="6432804" y="1746504"/>
            <a:ext cx="50977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StreamingVLM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432804" y="2057400"/>
            <a:ext cx="50977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CEB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 Han Lab · arXiv 2510.09608 · GitHub ±1.05k★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432804" y="2441448"/>
            <a:ext cx="50977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C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问题  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432804" y="2715768"/>
            <a:ext cx="50977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全注意力处理整段视频代价随长度平方增长；简单滑动窗口又会破坏上下文连贯性或因重复计算带来高延迟——无法真正支持“近乎无限长”的实时视频流。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32804" y="4142232"/>
            <a:ext cx="50977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C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核心方法  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432804" y="4416552"/>
            <a:ext cx="50977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训练与推理对齐的流式框架：维护一个紧凑 KV cache（attention sink + 近期视觉token窗口 + 近期文本token窗口），配合在短的、有重叠的视频片段上做全注意力的 SFT，让模型学会流式推理时的 attention pattern，单卡 H100 上可达 8 FPS，在 Inf-Streams-Eval 上对 GPT-4O mini 胜率 66.18%。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2D6CA3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4" name="Text 22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2D6C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LLM-BASED VIDEO UNDERSTANDING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1B234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SYNTHESIS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2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系统对比：Video-LLM vs. GenCeption 类 Video-Diffusion 感知模型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2157984" y="1627632"/>
            <a:ext cx="4713732" cy="365760"/>
          </a:xfrm>
          <a:prstGeom prst="roundRect">
            <a:avLst>
              <a:gd name="adj" fmla="val 17500"/>
            </a:avLst>
          </a:prstGeom>
          <a:solidFill>
            <a:srgbClr val="2D6CA3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/>
          <p:cNvSpPr/>
          <p:nvPr/>
        </p:nvSpPr>
        <p:spPr>
          <a:xfrm>
            <a:off x="2157984" y="1627632"/>
            <a:ext cx="47137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LLM-based Video Understanding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7018020" y="1627632"/>
            <a:ext cx="4713732" cy="365760"/>
          </a:xfrm>
          <a:prstGeom prst="roundRect">
            <a:avLst>
              <a:gd name="adj" fmla="val 17500"/>
            </a:avLst>
          </a:prstGeom>
          <a:solidFill>
            <a:srgbClr val="D6304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8" name="Text 6"/>
          <p:cNvSpPr/>
          <p:nvPr/>
        </p:nvSpPr>
        <p:spPr>
          <a:xfrm>
            <a:off x="7018020" y="1627632"/>
            <a:ext cx="47137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类 Video-Diffusion 感知模型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57200" y="2121408"/>
            <a:ext cx="1463040" cy="868680"/>
          </a:xfrm>
          <a:prstGeom prst="roundRect">
            <a:avLst>
              <a:gd name="adj" fmla="val 7368"/>
            </a:avLst>
          </a:prstGeom>
          <a:solidFill>
            <a:srgbClr val="EDEFF6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0" name="Text 8"/>
          <p:cNvSpPr/>
          <p:nvPr/>
        </p:nvSpPr>
        <p:spPr>
          <a:xfrm>
            <a:off x="457200" y="2121408"/>
            <a:ext cx="1463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骨干网络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157984" y="2121408"/>
            <a:ext cx="4713732" cy="868680"/>
          </a:xfrm>
          <a:prstGeom prst="roundRect">
            <a:avLst>
              <a:gd name="adj" fmla="val 7368"/>
            </a:avLst>
          </a:prstGeom>
          <a:solidFill>
            <a:srgbClr val="EEF4FA"/>
          </a:solidFill>
          <a:ln w="12700">
            <a:solidFill>
              <a:srgbClr val="C9DC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Text 10"/>
          <p:cNvSpPr/>
          <p:nvPr/>
        </p:nvSpPr>
        <p:spPr>
          <a:xfrm>
            <a:off x="2286000" y="2176272"/>
            <a:ext cx="445770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Causal自回归LLM（LLaMA/Qwen）+ 判别式视觉编码器（CLIP/SigLIP/UMT）桥接</a:t>
            </a:r>
            <a:endParaRPr lang="en-US" sz="1030" dirty="0"/>
          </a:p>
        </p:txBody>
      </p:sp>
      <p:sp>
        <p:nvSpPr>
          <p:cNvPr id="13" name="Shape 11"/>
          <p:cNvSpPr/>
          <p:nvPr/>
        </p:nvSpPr>
        <p:spPr>
          <a:xfrm>
            <a:off x="7018020" y="2121408"/>
            <a:ext cx="4713732" cy="868680"/>
          </a:xfrm>
          <a:prstGeom prst="roundRect">
            <a:avLst>
              <a:gd name="adj" fmla="val 7368"/>
            </a:avLst>
          </a:prstGeom>
          <a:solidFill>
            <a:srgbClr val="FBEBEE"/>
          </a:solidFill>
          <a:ln w="12700">
            <a:solidFill>
              <a:srgbClr val="F0C4C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Text 12"/>
          <p:cNvSpPr/>
          <p:nvPr/>
        </p:nvSpPr>
        <p:spPr>
          <a:xfrm>
            <a:off x="7146036" y="2176272"/>
            <a:ext cx="445770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双向、非自回归的 video diffusion DiT 本身即感知器，无需外挂视觉编码器</a:t>
            </a:r>
            <a:endParaRPr lang="en-US" sz="1030" dirty="0"/>
          </a:p>
        </p:txBody>
      </p:sp>
      <p:sp>
        <p:nvSpPr>
          <p:cNvPr id="15" name="Shape 13"/>
          <p:cNvSpPr/>
          <p:nvPr/>
        </p:nvSpPr>
        <p:spPr>
          <a:xfrm>
            <a:off x="457200" y="3081528"/>
            <a:ext cx="1463040" cy="868680"/>
          </a:xfrm>
          <a:prstGeom prst="roundRect">
            <a:avLst>
              <a:gd name="adj" fmla="val 7368"/>
            </a:avLst>
          </a:prstGeom>
          <a:solidFill>
            <a:srgbClr val="EDEFF6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6" name="Text 14"/>
          <p:cNvSpPr/>
          <p:nvPr/>
        </p:nvSpPr>
        <p:spPr>
          <a:xfrm>
            <a:off x="457200" y="3081528"/>
            <a:ext cx="1463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输出空间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2157984" y="3081528"/>
            <a:ext cx="4713732" cy="868680"/>
          </a:xfrm>
          <a:prstGeom prst="roundRect">
            <a:avLst>
              <a:gd name="adj" fmla="val 7368"/>
            </a:avLst>
          </a:prstGeom>
          <a:solidFill>
            <a:srgbClr val="EEF4FA"/>
          </a:solidFill>
          <a:ln w="12700">
            <a:solidFill>
              <a:srgbClr val="C9DC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Text 16"/>
          <p:cNvSpPr/>
          <p:nvPr/>
        </p:nvSpPr>
        <p:spPr>
          <a:xfrm>
            <a:off x="2286000" y="3136392"/>
            <a:ext cx="445770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离散语言 token（字幕/问答/对话）—— 语义/高层理解</a:t>
            </a:r>
            <a:endParaRPr lang="en-US" sz="1030" dirty="0"/>
          </a:p>
        </p:txBody>
      </p:sp>
      <p:sp>
        <p:nvSpPr>
          <p:cNvPr id="19" name="Shape 17"/>
          <p:cNvSpPr/>
          <p:nvPr/>
        </p:nvSpPr>
        <p:spPr>
          <a:xfrm>
            <a:off x="7018020" y="3081528"/>
            <a:ext cx="4713732" cy="868680"/>
          </a:xfrm>
          <a:prstGeom prst="roundRect">
            <a:avLst>
              <a:gd name="adj" fmla="val 7368"/>
            </a:avLst>
          </a:prstGeom>
          <a:solidFill>
            <a:srgbClr val="FBEBEE"/>
          </a:solidFill>
          <a:ln w="12700">
            <a:solidFill>
              <a:srgbClr val="F0C4C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Text 18"/>
          <p:cNvSpPr/>
          <p:nvPr/>
        </p:nvSpPr>
        <p:spPr>
          <a:xfrm>
            <a:off x="7146036" y="3136392"/>
            <a:ext cx="445770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连续稠密数值场（depth/normal/mask/pose）—— 几何/低层感知</a:t>
            </a:r>
            <a:endParaRPr lang="en-US" sz="1030" dirty="0"/>
          </a:p>
        </p:txBody>
      </p:sp>
      <p:sp>
        <p:nvSpPr>
          <p:cNvPr id="21" name="Shape 19"/>
          <p:cNvSpPr/>
          <p:nvPr/>
        </p:nvSpPr>
        <p:spPr>
          <a:xfrm>
            <a:off x="457200" y="4041648"/>
            <a:ext cx="1463040" cy="868680"/>
          </a:xfrm>
          <a:prstGeom prst="roundRect">
            <a:avLst>
              <a:gd name="adj" fmla="val 7368"/>
            </a:avLst>
          </a:prstGeom>
          <a:solidFill>
            <a:srgbClr val="EDEFF6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2" name="Text 20"/>
          <p:cNvSpPr/>
          <p:nvPr/>
        </p:nvSpPr>
        <p:spPr>
          <a:xfrm>
            <a:off x="457200" y="4041648"/>
            <a:ext cx="1463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数据策略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2157984" y="4041648"/>
            <a:ext cx="4713732" cy="868680"/>
          </a:xfrm>
          <a:prstGeom prst="roundRect">
            <a:avLst>
              <a:gd name="adj" fmla="val 7368"/>
            </a:avLst>
          </a:prstGeom>
          <a:solidFill>
            <a:srgbClr val="EEF4FA"/>
          </a:solidFill>
          <a:ln w="12700">
            <a:solidFill>
              <a:srgbClr val="C9DCE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" name="Text 22"/>
          <p:cNvSpPr/>
          <p:nvPr/>
        </p:nvSpPr>
        <p:spPr>
          <a:xfrm>
            <a:off x="2286000" y="4096512"/>
            <a:ext cx="445770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真实视频 + 语言标注规模化（人工/LLM辅助生成指令数据）</a:t>
            </a:r>
            <a:endParaRPr lang="en-US" sz="1030" dirty="0"/>
          </a:p>
        </p:txBody>
      </p:sp>
      <p:sp>
        <p:nvSpPr>
          <p:cNvPr id="25" name="Shape 23"/>
          <p:cNvSpPr/>
          <p:nvPr/>
        </p:nvSpPr>
        <p:spPr>
          <a:xfrm>
            <a:off x="7018020" y="4041648"/>
            <a:ext cx="4713732" cy="868680"/>
          </a:xfrm>
          <a:prstGeom prst="roundRect">
            <a:avLst>
              <a:gd name="adj" fmla="val 7368"/>
            </a:avLst>
          </a:prstGeom>
          <a:solidFill>
            <a:srgbClr val="FBEBEE"/>
          </a:solidFill>
          <a:ln w="12700">
            <a:solidFill>
              <a:srgbClr val="F0C4CC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" name="Text 24"/>
          <p:cNvSpPr/>
          <p:nvPr/>
        </p:nvSpPr>
        <p:spPr>
          <a:xfrm>
            <a:off x="7146036" y="4096512"/>
            <a:ext cx="445770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依赖 Blender 合成数据（sim-to-real），因稠密像素级真值在真实视频上难以规模化标注</a:t>
            </a:r>
            <a:endParaRPr lang="en-US" sz="1030" dirty="0"/>
          </a:p>
        </p:txBody>
      </p:sp>
      <p:sp>
        <p:nvSpPr>
          <p:cNvPr id="27" name="Text 25"/>
          <p:cNvSpPr/>
          <p:nvPr/>
        </p:nvSpPr>
        <p:spPr>
          <a:xfrm>
            <a:off x="457200" y="4956048"/>
            <a:ext cx="3657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两个领域的联系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457200" y="5303520"/>
            <a:ext cx="3599688" cy="1207008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6510">
            <a:solidFill>
              <a:srgbClr val="7C4FE0"/>
            </a:solidFill>
            <a:prstDash val="solid"/>
          </a:ln>
          <a:effectLst>
            <a:outerShdw blurRad="63500" dist="25400" dir="5400000" algn="bl" rotWithShape="0">
              <a:srgbClr val="3A3A55">
                <a:alpha val="1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29" name="Text 27"/>
          <p:cNvSpPr/>
          <p:nvPr/>
        </p:nvSpPr>
        <p:spPr>
          <a:xfrm>
            <a:off x="603504" y="5394960"/>
            <a:ext cx="3307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架构层面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03504" y="5687568"/>
            <a:ext cx="33070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83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已有工作尝试用 video diffusion 特征（DIFT/DiffTrack）替代 CLIP/UMT 作为 video-LLM 的视觉编码器，两条线在编码器层面可能合流。</a:t>
            </a:r>
            <a:endParaRPr lang="en-US" sz="830" dirty="0"/>
          </a:p>
        </p:txBody>
      </p:sp>
      <p:sp>
        <p:nvSpPr>
          <p:cNvPr id="31" name="Shape 29"/>
          <p:cNvSpPr/>
          <p:nvPr/>
        </p:nvSpPr>
        <p:spPr>
          <a:xfrm>
            <a:off x="4294632" y="5303520"/>
            <a:ext cx="3599688" cy="1207008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6510">
            <a:solidFill>
              <a:srgbClr val="2E9E8F"/>
            </a:solidFill>
            <a:prstDash val="solid"/>
          </a:ln>
          <a:effectLst>
            <a:outerShdw blurRad="63500" dist="25400" dir="5400000" algn="bl" rotWithShape="0">
              <a:srgbClr val="3A3A55">
                <a:alpha val="1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32" name="Text 30"/>
          <p:cNvSpPr/>
          <p:nvPr/>
        </p:nvSpPr>
        <p:spPr>
          <a:xfrm>
            <a:off x="4440936" y="5394960"/>
            <a:ext cx="3307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E9E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系统层面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440936" y="5687568"/>
            <a:ext cx="33070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83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可流水线式融合：GenCeption 类模型先产出精确的深度/分割/位姿结构化表示，再交给 Video-LLM 做基于这些结构的高层推理和对话。</a:t>
            </a:r>
            <a:endParaRPr lang="en-US" sz="830" dirty="0"/>
          </a:p>
        </p:txBody>
      </p:sp>
      <p:sp>
        <p:nvSpPr>
          <p:cNvPr id="34" name="Shape 32"/>
          <p:cNvSpPr/>
          <p:nvPr/>
        </p:nvSpPr>
        <p:spPr>
          <a:xfrm>
            <a:off x="8132064" y="5303520"/>
            <a:ext cx="3599688" cy="1207008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6510">
            <a:solidFill>
              <a:srgbClr val="C98A2E"/>
            </a:solidFill>
            <a:prstDash val="solid"/>
          </a:ln>
          <a:effectLst>
            <a:outerShdw blurRad="63500" dist="25400" dir="5400000" algn="bl" rotWithShape="0">
              <a:srgbClr val="3A3A55">
                <a:alpha val="1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35" name="Text 33"/>
          <p:cNvSpPr/>
          <p:nvPr/>
        </p:nvSpPr>
        <p:spPr>
          <a:xfrm>
            <a:off x="8278368" y="5394960"/>
            <a:ext cx="3307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问题层面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8278368" y="5687568"/>
            <a:ext cx="33070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83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长视频/流式理解是共同的头号难题：StreamingVLM 的 attention sink 与 GenCeption 设想借鉴的 Diffusion Forcing/DFoT，分别从 LLM 长上下文和视频扩散生成两条脉络找方案，可互相借鉴。</a:t>
            </a:r>
            <a:endParaRPr lang="en-US" sz="830" dirty="0"/>
          </a:p>
        </p:txBody>
      </p:sp>
      <p:sp>
        <p:nvSpPr>
          <p:cNvPr id="37" name="Shape 35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1B2340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8" name="Text 36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SYNTHESIS &amp; CHALLENGES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GEOMETRIC PERCEPTION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Depth Estimation 发展历程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11094415" cy="54864"/>
          </a:xfrm>
          <a:prstGeom prst="roundRect">
            <a:avLst>
              <a:gd name="adj" fmla="val 50000"/>
            </a:avLst>
          </a:prstGeom>
          <a:solidFill>
            <a:srgbClr val="EDEFF6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6" name="Shape 4"/>
          <p:cNvSpPr/>
          <p:nvPr/>
        </p:nvSpPr>
        <p:spPr>
          <a:xfrm>
            <a:off x="1807426" y="1618488"/>
            <a:ext cx="201168" cy="201168"/>
          </a:xfrm>
          <a:prstGeom prst="ellipse">
            <a:avLst/>
          </a:prstGeom>
          <a:solidFill>
            <a:srgbClr val="7C4FE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 5"/>
          <p:cNvSpPr/>
          <p:nvPr/>
        </p:nvSpPr>
        <p:spPr>
          <a:xfrm>
            <a:off x="1807426" y="1618488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21792" y="1014984"/>
            <a:ext cx="2627300" cy="4937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传统方法</a:t>
            </a:r>
            <a:endParaRPr lang="en-US" sz="12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(几何约束)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94944" y="2011680"/>
            <a:ext cx="2480996" cy="4160520"/>
          </a:xfrm>
          <a:prstGeom prst="roundRect">
            <a:avLst>
              <a:gd name="adj" fmla="val 331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01600" dist="254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0" name="Shape 8"/>
          <p:cNvSpPr/>
          <p:nvPr/>
        </p:nvSpPr>
        <p:spPr>
          <a:xfrm>
            <a:off x="694944" y="2011680"/>
            <a:ext cx="2480996" cy="82296"/>
          </a:xfrm>
          <a:prstGeom prst="roundRect">
            <a:avLst/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1" name="Text 9"/>
          <p:cNvSpPr/>
          <p:nvPr/>
        </p:nvSpPr>
        <p:spPr>
          <a:xfrm>
            <a:off x="841248" y="2212848"/>
            <a:ext cx="21883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多视角几何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841248" y="2971800"/>
            <a:ext cx="2188388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基于手工特征和几何约束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需要多视角图像输入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计算复杂度高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场景依赖性强</a:t>
            </a:r>
            <a:endParaRPr lang="en-US" sz="1070" dirty="0"/>
          </a:p>
        </p:txBody>
      </p:sp>
      <p:sp>
        <p:nvSpPr>
          <p:cNvPr id="13" name="Shape 11"/>
          <p:cNvSpPr/>
          <p:nvPr/>
        </p:nvSpPr>
        <p:spPr>
          <a:xfrm>
            <a:off x="4581030" y="1618488"/>
            <a:ext cx="201168" cy="201168"/>
          </a:xfrm>
          <a:prstGeom prst="ellipse">
            <a:avLst/>
          </a:prstGeom>
          <a:solidFill>
            <a:srgbClr val="7C4FE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Text 12"/>
          <p:cNvSpPr/>
          <p:nvPr/>
        </p:nvSpPr>
        <p:spPr>
          <a:xfrm>
            <a:off x="4581030" y="1618488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395396" y="1014984"/>
            <a:ext cx="2627300" cy="4937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深度学习方法</a:t>
            </a:r>
            <a:endParaRPr lang="en-US" sz="12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(端到端学习)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468548" y="2011680"/>
            <a:ext cx="2480996" cy="4160520"/>
          </a:xfrm>
          <a:prstGeom prst="roundRect">
            <a:avLst>
              <a:gd name="adj" fmla="val 331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01600" dist="254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7" name="Shape 15"/>
          <p:cNvSpPr/>
          <p:nvPr/>
        </p:nvSpPr>
        <p:spPr>
          <a:xfrm>
            <a:off x="3468548" y="2011680"/>
            <a:ext cx="2480996" cy="82296"/>
          </a:xfrm>
          <a:prstGeom prst="roundRect">
            <a:avLst/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8" name="Text 16"/>
          <p:cNvSpPr/>
          <p:nvPr/>
        </p:nvSpPr>
        <p:spPr>
          <a:xfrm>
            <a:off x="3614852" y="2212848"/>
            <a:ext cx="21883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端到端回归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3614852" y="2971800"/>
            <a:ext cx="2188388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端到端从单张RGB图像直接回归深度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需要大规模标注数据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泛化能力有限</a:t>
            </a:r>
            <a:endParaRPr lang="en-US" sz="1070" dirty="0"/>
          </a:p>
        </p:txBody>
      </p:sp>
      <p:sp>
        <p:nvSpPr>
          <p:cNvPr id="20" name="Shape 18"/>
          <p:cNvSpPr/>
          <p:nvPr/>
        </p:nvSpPr>
        <p:spPr>
          <a:xfrm>
            <a:off x="7354634" y="1618488"/>
            <a:ext cx="201168" cy="201168"/>
          </a:xfrm>
          <a:prstGeom prst="ellipse">
            <a:avLst/>
          </a:prstGeom>
          <a:solidFill>
            <a:srgbClr val="7C4FE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Text 19"/>
          <p:cNvSpPr/>
          <p:nvPr/>
        </p:nvSpPr>
        <p:spPr>
          <a:xfrm>
            <a:off x="7354634" y="1618488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69000" y="1014984"/>
            <a:ext cx="2627300" cy="4937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基础模型</a:t>
            </a:r>
            <a:endParaRPr lang="en-US" sz="12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(大规模预训练)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242152" y="2011680"/>
            <a:ext cx="2480996" cy="4160520"/>
          </a:xfrm>
          <a:prstGeom prst="roundRect">
            <a:avLst>
              <a:gd name="adj" fmla="val 331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01600" dist="254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24" name="Shape 22"/>
          <p:cNvSpPr/>
          <p:nvPr/>
        </p:nvSpPr>
        <p:spPr>
          <a:xfrm>
            <a:off x="6242152" y="2011680"/>
            <a:ext cx="2480996" cy="82296"/>
          </a:xfrm>
          <a:prstGeom prst="roundRect">
            <a:avLst/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5" name="Text 23"/>
          <p:cNvSpPr/>
          <p:nvPr/>
        </p:nvSpPr>
        <p:spPr>
          <a:xfrm>
            <a:off x="6388456" y="2212848"/>
            <a:ext cx="21883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Backbone + 大规模数据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6388456" y="2971800"/>
            <a:ext cx="2188388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利用backbone模型和大规模高质量数据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实现零样本跨域泛化</a:t>
            </a:r>
            <a:endParaRPr lang="en-US" sz="1070" dirty="0"/>
          </a:p>
        </p:txBody>
      </p:sp>
      <p:sp>
        <p:nvSpPr>
          <p:cNvPr id="27" name="Shape 25"/>
          <p:cNvSpPr/>
          <p:nvPr/>
        </p:nvSpPr>
        <p:spPr>
          <a:xfrm>
            <a:off x="10128237" y="1618488"/>
            <a:ext cx="201168" cy="201168"/>
          </a:xfrm>
          <a:prstGeom prst="ellipse">
            <a:avLst/>
          </a:prstGeom>
          <a:solidFill>
            <a:srgbClr val="7C4FE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Text 26"/>
          <p:cNvSpPr/>
          <p:nvPr/>
        </p:nvSpPr>
        <p:spPr>
          <a:xfrm>
            <a:off x="10128237" y="1618488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8942603" y="1014984"/>
            <a:ext cx="2627300" cy="4937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通用视觉模型</a:t>
            </a:r>
            <a:endParaRPr lang="en-US" sz="12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(视频生成预训练)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9015755" y="2011680"/>
            <a:ext cx="2480996" cy="4160520"/>
          </a:xfrm>
          <a:prstGeom prst="roundRect">
            <a:avLst>
              <a:gd name="adj" fmla="val 331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01600" dist="254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31" name="Shape 29"/>
          <p:cNvSpPr/>
          <p:nvPr/>
        </p:nvSpPr>
        <p:spPr>
          <a:xfrm>
            <a:off x="9015755" y="2011680"/>
            <a:ext cx="2480996" cy="82296"/>
          </a:xfrm>
          <a:prstGeom prst="roundRect">
            <a:avLst/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2" name="Text 30"/>
          <p:cNvSpPr/>
          <p:nvPr/>
        </p:nvSpPr>
        <p:spPr>
          <a:xfrm>
            <a:off x="9162059" y="2212848"/>
            <a:ext cx="21883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视频生成骨干网络</a:t>
            </a:r>
            <a:endParaRPr lang="en-US" sz="1450" dirty="0"/>
          </a:p>
        </p:txBody>
      </p:sp>
      <p:sp>
        <p:nvSpPr>
          <p:cNvPr id="33" name="Text 31"/>
          <p:cNvSpPr/>
          <p:nvPr/>
        </p:nvSpPr>
        <p:spPr>
          <a:xfrm>
            <a:off x="9162059" y="2971800"/>
            <a:ext cx="2188388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基于预训练视频生成模型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统一多任务架构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以合成数据为主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实现合成到真实的强泛化</a:t>
            </a:r>
            <a:endParaRPr lang="en-US" sz="1070" dirty="0"/>
          </a:p>
        </p:txBody>
      </p:sp>
      <p:sp>
        <p:nvSpPr>
          <p:cNvPr id="34" name="Text 32"/>
          <p:cNvSpPr/>
          <p:nvPr/>
        </p:nvSpPr>
        <p:spPr>
          <a:xfrm>
            <a:off x="457200" y="6144768"/>
            <a:ext cx="10789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Note：通过对 stereo / depth </a:t>
            </a:r>
            <a:r>
              <a:rPr lang="en-US" sz="950" i="1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技术演变过程的系统认识，理解为什么基础模型类方法（如</a:t>
            </a: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i="1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</a:t>
            </a:r>
            <a:r>
              <a:rPr lang="en-US" altLang="zh-CN" sz="950" i="1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Ception</a:t>
            </a:r>
            <a:r>
              <a:rPr lang="en-US" altLang="zh-CN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r>
              <a:rPr lang="en-US" sz="950" i="1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能取得这么好的效果</a:t>
            </a: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。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7C4FE0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6" name="Text 34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GEOMETRIC PERCEPTION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GEOMETRIC PERCEPTION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Normal Estimation 发展历程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11094415" cy="54864"/>
          </a:xfrm>
          <a:prstGeom prst="roundRect">
            <a:avLst>
              <a:gd name="adj" fmla="val 50000"/>
            </a:avLst>
          </a:prstGeom>
          <a:solidFill>
            <a:srgbClr val="EDEFF6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6" name="Shape 4"/>
          <p:cNvSpPr/>
          <p:nvPr/>
        </p:nvSpPr>
        <p:spPr>
          <a:xfrm>
            <a:off x="1807426" y="1618488"/>
            <a:ext cx="201168" cy="201168"/>
          </a:xfrm>
          <a:prstGeom prst="ellipse">
            <a:avLst/>
          </a:prstGeom>
          <a:solidFill>
            <a:srgbClr val="7C4FE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 5"/>
          <p:cNvSpPr/>
          <p:nvPr/>
        </p:nvSpPr>
        <p:spPr>
          <a:xfrm>
            <a:off x="1807426" y="1618488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21792" y="1014984"/>
            <a:ext cx="2627300" cy="4937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传统方法</a:t>
            </a:r>
            <a:endParaRPr lang="en-US" sz="12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(几何约束)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94944" y="2011680"/>
            <a:ext cx="2480996" cy="4160520"/>
          </a:xfrm>
          <a:prstGeom prst="roundRect">
            <a:avLst>
              <a:gd name="adj" fmla="val 331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01600" dist="254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0" name="Shape 8"/>
          <p:cNvSpPr/>
          <p:nvPr/>
        </p:nvSpPr>
        <p:spPr>
          <a:xfrm>
            <a:off x="694944" y="2011680"/>
            <a:ext cx="2480996" cy="82296"/>
          </a:xfrm>
          <a:prstGeom prst="roundRect">
            <a:avLst/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1" name="Text 9"/>
          <p:cNvSpPr/>
          <p:nvPr/>
        </p:nvSpPr>
        <p:spPr>
          <a:xfrm>
            <a:off x="841248" y="2212848"/>
            <a:ext cx="21883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光度立体 / Shape-from-Shading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841248" y="2971800"/>
            <a:ext cx="2188388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基于光度立体（Photometric Stereo）、Shape-from-Shading 等物理成像模型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依赖多视角/多光照采集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对场景假设敏感、鲁棒性差</a:t>
            </a:r>
            <a:endParaRPr lang="en-US" sz="1070" dirty="0"/>
          </a:p>
        </p:txBody>
      </p:sp>
      <p:sp>
        <p:nvSpPr>
          <p:cNvPr id="13" name="Shape 11"/>
          <p:cNvSpPr/>
          <p:nvPr/>
        </p:nvSpPr>
        <p:spPr>
          <a:xfrm>
            <a:off x="4581030" y="1618488"/>
            <a:ext cx="201168" cy="201168"/>
          </a:xfrm>
          <a:prstGeom prst="ellipse">
            <a:avLst/>
          </a:prstGeom>
          <a:solidFill>
            <a:srgbClr val="7C4FE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Text 12"/>
          <p:cNvSpPr/>
          <p:nvPr/>
        </p:nvSpPr>
        <p:spPr>
          <a:xfrm>
            <a:off x="4581030" y="1618488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395396" y="1014984"/>
            <a:ext cx="2627300" cy="4937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深度学习方法</a:t>
            </a:r>
            <a:endParaRPr lang="en-US" sz="12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(端到端学习)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468548" y="2011680"/>
            <a:ext cx="2480996" cy="4160520"/>
          </a:xfrm>
          <a:prstGeom prst="roundRect">
            <a:avLst>
              <a:gd name="adj" fmla="val 331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01600" dist="254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7" name="Shape 15"/>
          <p:cNvSpPr/>
          <p:nvPr/>
        </p:nvSpPr>
        <p:spPr>
          <a:xfrm>
            <a:off x="3468548" y="2011680"/>
            <a:ext cx="2480996" cy="82296"/>
          </a:xfrm>
          <a:prstGeom prst="roundRect">
            <a:avLst/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8" name="Text 16"/>
          <p:cNvSpPr/>
          <p:nvPr/>
        </p:nvSpPr>
        <p:spPr>
          <a:xfrm>
            <a:off x="3614852" y="2212848"/>
            <a:ext cx="21883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CNN 回归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3614852" y="2971800"/>
            <a:ext cx="2188388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以 Eigen、Xiaolong Wang 的 CNN 网络为代表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端到端从单图回归法向，常与深度联合优化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依赖标注数据、泛化弱</a:t>
            </a:r>
            <a:endParaRPr lang="en-US" sz="1070" dirty="0"/>
          </a:p>
        </p:txBody>
      </p:sp>
      <p:sp>
        <p:nvSpPr>
          <p:cNvPr id="20" name="Shape 18"/>
          <p:cNvSpPr/>
          <p:nvPr/>
        </p:nvSpPr>
        <p:spPr>
          <a:xfrm>
            <a:off x="7354634" y="1618488"/>
            <a:ext cx="201168" cy="201168"/>
          </a:xfrm>
          <a:prstGeom prst="ellipse">
            <a:avLst/>
          </a:prstGeom>
          <a:solidFill>
            <a:srgbClr val="7C4FE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Text 19"/>
          <p:cNvSpPr/>
          <p:nvPr/>
        </p:nvSpPr>
        <p:spPr>
          <a:xfrm>
            <a:off x="7354634" y="1618488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69000" y="1014984"/>
            <a:ext cx="2627300" cy="4937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基础模型</a:t>
            </a:r>
            <a:endParaRPr lang="en-US" sz="12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(大规模预训练)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242152" y="2011680"/>
            <a:ext cx="2480996" cy="4160520"/>
          </a:xfrm>
          <a:prstGeom prst="roundRect">
            <a:avLst>
              <a:gd name="adj" fmla="val 331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01600" dist="254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24" name="Shape 22"/>
          <p:cNvSpPr/>
          <p:nvPr/>
        </p:nvSpPr>
        <p:spPr>
          <a:xfrm>
            <a:off x="6242152" y="2011680"/>
            <a:ext cx="2480996" cy="82296"/>
          </a:xfrm>
          <a:prstGeom prst="roundRect">
            <a:avLst/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5" name="Text 23"/>
          <p:cNvSpPr/>
          <p:nvPr/>
        </p:nvSpPr>
        <p:spPr>
          <a:xfrm>
            <a:off x="6388456" y="2212848"/>
            <a:ext cx="21883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Diffusion / ViT Backbone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6388456" y="2971800"/>
            <a:ext cx="2188388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GeoWizard、StableNormal、Lotus 复用图像生成预训练 backbone（扩散模型/ViT）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实现零样本跨域法向估计</a:t>
            </a:r>
            <a:endParaRPr lang="en-US" sz="1070" dirty="0"/>
          </a:p>
        </p:txBody>
      </p:sp>
      <p:sp>
        <p:nvSpPr>
          <p:cNvPr id="27" name="Shape 25"/>
          <p:cNvSpPr/>
          <p:nvPr/>
        </p:nvSpPr>
        <p:spPr>
          <a:xfrm>
            <a:off x="10128237" y="1618488"/>
            <a:ext cx="201168" cy="201168"/>
          </a:xfrm>
          <a:prstGeom prst="ellipse">
            <a:avLst/>
          </a:prstGeom>
          <a:solidFill>
            <a:srgbClr val="7C4FE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Text 26"/>
          <p:cNvSpPr/>
          <p:nvPr/>
        </p:nvSpPr>
        <p:spPr>
          <a:xfrm>
            <a:off x="10128237" y="1618488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8942603" y="1014984"/>
            <a:ext cx="2627300" cy="4937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通用视觉模型</a:t>
            </a:r>
            <a:endParaRPr lang="en-US" sz="12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(视频生成预训练)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9015755" y="2011680"/>
            <a:ext cx="2480996" cy="4160520"/>
          </a:xfrm>
          <a:prstGeom prst="roundRect">
            <a:avLst>
              <a:gd name="adj" fmla="val 331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01600" dist="254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31" name="Shape 29"/>
          <p:cNvSpPr/>
          <p:nvPr/>
        </p:nvSpPr>
        <p:spPr>
          <a:xfrm>
            <a:off x="9015755" y="2011680"/>
            <a:ext cx="2480996" cy="82296"/>
          </a:xfrm>
          <a:prstGeom prst="roundRect">
            <a:avLst/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2" name="Text 30"/>
          <p:cNvSpPr/>
          <p:nvPr/>
        </p:nvSpPr>
        <p:spPr>
          <a:xfrm>
            <a:off x="9162059" y="2212848"/>
            <a:ext cx="21883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统一视频骨干网络</a:t>
            </a:r>
            <a:endParaRPr lang="en-US" sz="1450" dirty="0"/>
          </a:p>
        </p:txBody>
      </p:sp>
      <p:sp>
        <p:nvSpPr>
          <p:cNvPr id="33" name="Text 31"/>
          <p:cNvSpPr/>
          <p:nvPr/>
        </p:nvSpPr>
        <p:spPr>
          <a:xfrm>
            <a:off x="9162059" y="2971800"/>
            <a:ext cx="2188388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基于预训练视频生成模型统一多任务/单任务架构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以合成数据训练即可强泛化到真实视频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保持时序一致性</a:t>
            </a:r>
            <a:endParaRPr lang="en-US" sz="1070" dirty="0"/>
          </a:p>
        </p:txBody>
      </p:sp>
      <p:sp>
        <p:nvSpPr>
          <p:cNvPr id="34" name="Shape 32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7C4FE0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5" name="Text 33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GEOMETRIC PERCEPTION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C98A2E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C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SEGMENTATION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Instance / Semantic Segmentation 发展历程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11094415" cy="54864"/>
          </a:xfrm>
          <a:prstGeom prst="roundRect">
            <a:avLst>
              <a:gd name="adj" fmla="val 50000"/>
            </a:avLst>
          </a:prstGeom>
          <a:solidFill>
            <a:srgbClr val="EDEFF6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6" name="Shape 4"/>
          <p:cNvSpPr/>
          <p:nvPr/>
        </p:nvSpPr>
        <p:spPr>
          <a:xfrm>
            <a:off x="1807426" y="1618488"/>
            <a:ext cx="201168" cy="201168"/>
          </a:xfrm>
          <a:prstGeom prst="ellipse">
            <a:avLst/>
          </a:prstGeom>
          <a:solidFill>
            <a:srgbClr val="C98A2E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 5"/>
          <p:cNvSpPr/>
          <p:nvPr/>
        </p:nvSpPr>
        <p:spPr>
          <a:xfrm>
            <a:off x="1807426" y="1618488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21792" y="1014984"/>
            <a:ext cx="2627300" cy="4937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C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传统算法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94944" y="2011680"/>
            <a:ext cx="2480996" cy="4160520"/>
          </a:xfrm>
          <a:prstGeom prst="roundRect">
            <a:avLst>
              <a:gd name="adj" fmla="val 331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01600" dist="254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0" name="Shape 8"/>
          <p:cNvSpPr/>
          <p:nvPr/>
        </p:nvSpPr>
        <p:spPr>
          <a:xfrm>
            <a:off x="694944" y="2011680"/>
            <a:ext cx="2480996" cy="82296"/>
          </a:xfrm>
          <a:prstGeom prst="roundRect">
            <a:avLst/>
          </a:prstGeom>
          <a:solidFill>
            <a:srgbClr val="C98A2E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1" name="Text 9"/>
          <p:cNvSpPr/>
          <p:nvPr/>
        </p:nvSpPr>
        <p:spPr>
          <a:xfrm>
            <a:off x="841248" y="2212848"/>
            <a:ext cx="21883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图割与聚类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841248" y="2971800"/>
            <a:ext cx="2188388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GrabCut、SLIC Superpixels 等基于图割和聚类的手工特征方法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依赖用户交互或颜色/纹理先验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无法处理语义级别的开放类别</a:t>
            </a:r>
            <a:endParaRPr lang="en-US" sz="1070" dirty="0"/>
          </a:p>
        </p:txBody>
      </p:sp>
      <p:sp>
        <p:nvSpPr>
          <p:cNvPr id="13" name="Shape 11"/>
          <p:cNvSpPr/>
          <p:nvPr/>
        </p:nvSpPr>
        <p:spPr>
          <a:xfrm>
            <a:off x="4581030" y="1618488"/>
            <a:ext cx="201168" cy="201168"/>
          </a:xfrm>
          <a:prstGeom prst="ellipse">
            <a:avLst/>
          </a:prstGeom>
          <a:solidFill>
            <a:srgbClr val="C98A2E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Text 12"/>
          <p:cNvSpPr/>
          <p:nvPr/>
        </p:nvSpPr>
        <p:spPr>
          <a:xfrm>
            <a:off x="4581030" y="1618488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395396" y="1014984"/>
            <a:ext cx="2627300" cy="4937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C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深度学习算法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468548" y="2011680"/>
            <a:ext cx="2480996" cy="4160520"/>
          </a:xfrm>
          <a:prstGeom prst="roundRect">
            <a:avLst>
              <a:gd name="adj" fmla="val 331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01600" dist="254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7" name="Shape 15"/>
          <p:cNvSpPr/>
          <p:nvPr/>
        </p:nvSpPr>
        <p:spPr>
          <a:xfrm>
            <a:off x="3468548" y="2011680"/>
            <a:ext cx="2480996" cy="82296"/>
          </a:xfrm>
          <a:prstGeom prst="roundRect">
            <a:avLst/>
          </a:prstGeom>
          <a:solidFill>
            <a:srgbClr val="C98A2E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8" name="Text 16"/>
          <p:cNvSpPr/>
          <p:nvPr/>
        </p:nvSpPr>
        <p:spPr>
          <a:xfrm>
            <a:off x="3614852" y="2212848"/>
            <a:ext cx="21883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任务专用架构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3614852" y="2971800"/>
            <a:ext cx="2188388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FCN 实现端到端全卷积语义分割，Mask R-CNN 引入实例级分割，DeepLab v3+ 用空洞卷积提升精细边界质量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同期 Referring Segmentation 开始探索语言指代分割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均为任务专用架构，需针对性训练</a:t>
            </a:r>
            <a:endParaRPr lang="en-US" sz="1070" dirty="0"/>
          </a:p>
        </p:txBody>
      </p:sp>
      <p:sp>
        <p:nvSpPr>
          <p:cNvPr id="20" name="Shape 18"/>
          <p:cNvSpPr/>
          <p:nvPr/>
        </p:nvSpPr>
        <p:spPr>
          <a:xfrm>
            <a:off x="7354634" y="1618488"/>
            <a:ext cx="201168" cy="201168"/>
          </a:xfrm>
          <a:prstGeom prst="ellipse">
            <a:avLst/>
          </a:prstGeom>
          <a:solidFill>
            <a:srgbClr val="C98A2E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Text 19"/>
          <p:cNvSpPr/>
          <p:nvPr/>
        </p:nvSpPr>
        <p:spPr>
          <a:xfrm>
            <a:off x="7354634" y="1618488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69000" y="1014984"/>
            <a:ext cx="2627300" cy="4937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C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基础模型类算法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242152" y="2011680"/>
            <a:ext cx="2480996" cy="4160520"/>
          </a:xfrm>
          <a:prstGeom prst="roundRect">
            <a:avLst>
              <a:gd name="adj" fmla="val 331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01600" dist="254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24" name="Shape 22"/>
          <p:cNvSpPr/>
          <p:nvPr/>
        </p:nvSpPr>
        <p:spPr>
          <a:xfrm>
            <a:off x="6242152" y="2011680"/>
            <a:ext cx="2480996" cy="82296"/>
          </a:xfrm>
          <a:prstGeom prst="roundRect">
            <a:avLst/>
          </a:prstGeom>
          <a:solidFill>
            <a:srgbClr val="C98A2E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5" name="Text 23"/>
          <p:cNvSpPr/>
          <p:nvPr/>
        </p:nvSpPr>
        <p:spPr>
          <a:xfrm>
            <a:off x="6388456" y="2212848"/>
            <a:ext cx="21883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Promptable 分割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6388456" y="2971800"/>
            <a:ext cx="2188388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 首次提出“可提示分割”范式，凭借海量掩码数据实现零样本分割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 2 将能力扩展到视频，支持时序可提示分割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仍以图像/局部时序为主，缺乏对复杂场景的深层语言理解</a:t>
            </a:r>
            <a:endParaRPr lang="en-US" sz="1070" dirty="0"/>
          </a:p>
        </p:txBody>
      </p:sp>
      <p:sp>
        <p:nvSpPr>
          <p:cNvPr id="27" name="Shape 25"/>
          <p:cNvSpPr/>
          <p:nvPr/>
        </p:nvSpPr>
        <p:spPr>
          <a:xfrm>
            <a:off x="10128237" y="1618488"/>
            <a:ext cx="201168" cy="201168"/>
          </a:xfrm>
          <a:prstGeom prst="ellipse">
            <a:avLst/>
          </a:prstGeom>
          <a:solidFill>
            <a:srgbClr val="C98A2E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Text 26"/>
          <p:cNvSpPr/>
          <p:nvPr/>
        </p:nvSpPr>
        <p:spPr>
          <a:xfrm>
            <a:off x="10128237" y="1618488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8942603" y="1014984"/>
            <a:ext cx="2627300" cy="4937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C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通用视觉类算法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9015755" y="2011680"/>
            <a:ext cx="2480996" cy="4160520"/>
          </a:xfrm>
          <a:prstGeom prst="roundRect">
            <a:avLst>
              <a:gd name="adj" fmla="val 331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01600" dist="254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31" name="Shape 29"/>
          <p:cNvSpPr/>
          <p:nvPr/>
        </p:nvSpPr>
        <p:spPr>
          <a:xfrm>
            <a:off x="9015755" y="2011680"/>
            <a:ext cx="2480996" cy="82296"/>
          </a:xfrm>
          <a:prstGeom prst="roundRect">
            <a:avLst/>
          </a:prstGeom>
          <a:solidFill>
            <a:srgbClr val="C98A2E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2" name="Text 30"/>
          <p:cNvSpPr/>
          <p:nvPr/>
        </p:nvSpPr>
        <p:spPr>
          <a:xfrm>
            <a:off x="9162059" y="2212848"/>
            <a:ext cx="21883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语言驱动统一分割</a:t>
            </a:r>
            <a:endParaRPr lang="en-US" sz="1450" dirty="0"/>
          </a:p>
        </p:txBody>
      </p:sp>
      <p:sp>
        <p:nvSpPr>
          <p:cNvPr id="33" name="Text 31"/>
          <p:cNvSpPr/>
          <p:nvPr/>
        </p:nvSpPr>
        <p:spPr>
          <a:xfrm>
            <a:off x="9162059" y="2971800"/>
            <a:ext cx="2188388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ReferEverything 处理开放世界的语言指代分割，具备运动/时序推理能力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GenCeption 进一步将分割统一进多任务训练框架，用文本指令直接驱动前馈式分割</a:t>
            </a:r>
            <a:endParaRPr lang="en-US" sz="1070" dirty="0"/>
          </a:p>
        </p:txBody>
      </p:sp>
      <p:sp>
        <p:nvSpPr>
          <p:cNvPr id="34" name="Shape 32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C98A2E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5" name="Text 33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C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SEGMENTATION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GEOMETRIC PERCEPTION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Camera Estimation 发展历程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11094415" cy="54864"/>
          </a:xfrm>
          <a:prstGeom prst="roundRect">
            <a:avLst>
              <a:gd name="adj" fmla="val 50000"/>
            </a:avLst>
          </a:prstGeom>
          <a:solidFill>
            <a:srgbClr val="EDEFF6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6" name="Shape 4"/>
          <p:cNvSpPr/>
          <p:nvPr/>
        </p:nvSpPr>
        <p:spPr>
          <a:xfrm>
            <a:off x="1807426" y="1618488"/>
            <a:ext cx="201168" cy="201168"/>
          </a:xfrm>
          <a:prstGeom prst="ellipse">
            <a:avLst/>
          </a:prstGeom>
          <a:solidFill>
            <a:srgbClr val="7C4FE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 5"/>
          <p:cNvSpPr/>
          <p:nvPr/>
        </p:nvSpPr>
        <p:spPr>
          <a:xfrm>
            <a:off x="1807426" y="1618488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21792" y="1014984"/>
            <a:ext cx="2627300" cy="4937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传统几何算法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94944" y="2011680"/>
            <a:ext cx="2480996" cy="4160520"/>
          </a:xfrm>
          <a:prstGeom prst="roundRect">
            <a:avLst>
              <a:gd name="adj" fmla="val 331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01600" dist="254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0" name="Shape 8"/>
          <p:cNvSpPr/>
          <p:nvPr/>
        </p:nvSpPr>
        <p:spPr>
          <a:xfrm>
            <a:off x="694944" y="2011680"/>
            <a:ext cx="2480996" cy="82296"/>
          </a:xfrm>
          <a:prstGeom prst="roundRect">
            <a:avLst/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1" name="Text 9"/>
          <p:cNvSpPr/>
          <p:nvPr/>
        </p:nvSpPr>
        <p:spPr>
          <a:xfrm>
            <a:off x="841248" y="2212848"/>
            <a:ext cx="21883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SfM / SLAM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841248" y="2971800"/>
            <a:ext cx="2188388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基于几何优化的 SfM/SLAM 方法，精度高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依赖特征匹配、计算复杂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对纹理稀疏场景敏感</a:t>
            </a:r>
            <a:endParaRPr lang="en-US" sz="1070" dirty="0"/>
          </a:p>
        </p:txBody>
      </p:sp>
      <p:sp>
        <p:nvSpPr>
          <p:cNvPr id="13" name="Shape 11"/>
          <p:cNvSpPr/>
          <p:nvPr/>
        </p:nvSpPr>
        <p:spPr>
          <a:xfrm>
            <a:off x="4581030" y="1618488"/>
            <a:ext cx="201168" cy="201168"/>
          </a:xfrm>
          <a:prstGeom prst="ellipse">
            <a:avLst/>
          </a:prstGeom>
          <a:solidFill>
            <a:srgbClr val="7C4FE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Text 12"/>
          <p:cNvSpPr/>
          <p:nvPr/>
        </p:nvSpPr>
        <p:spPr>
          <a:xfrm>
            <a:off x="4581030" y="1618488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395396" y="1014984"/>
            <a:ext cx="2627300" cy="4937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深度学习算法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468548" y="2011680"/>
            <a:ext cx="2480996" cy="4160520"/>
          </a:xfrm>
          <a:prstGeom prst="roundRect">
            <a:avLst>
              <a:gd name="adj" fmla="val 331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01600" dist="254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7" name="Shape 15"/>
          <p:cNvSpPr/>
          <p:nvPr/>
        </p:nvSpPr>
        <p:spPr>
          <a:xfrm>
            <a:off x="3468548" y="2011680"/>
            <a:ext cx="2480996" cy="82296"/>
          </a:xfrm>
          <a:prstGeom prst="roundRect">
            <a:avLst/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8" name="Text 16"/>
          <p:cNvSpPr/>
          <p:nvPr/>
        </p:nvSpPr>
        <p:spPr>
          <a:xfrm>
            <a:off x="3614852" y="2212848"/>
            <a:ext cx="21883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端到端位姿回归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3614852" y="2971800"/>
            <a:ext cx="2188388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尝试端到端回归位姿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训练数据需求大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几何一致性弱于传统方法</a:t>
            </a:r>
            <a:endParaRPr lang="en-US" sz="1070" dirty="0"/>
          </a:p>
        </p:txBody>
      </p:sp>
      <p:sp>
        <p:nvSpPr>
          <p:cNvPr id="20" name="Shape 18"/>
          <p:cNvSpPr/>
          <p:nvPr/>
        </p:nvSpPr>
        <p:spPr>
          <a:xfrm>
            <a:off x="7354634" y="1618488"/>
            <a:ext cx="201168" cy="201168"/>
          </a:xfrm>
          <a:prstGeom prst="ellipse">
            <a:avLst/>
          </a:prstGeom>
          <a:solidFill>
            <a:srgbClr val="7C4FE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Text 19"/>
          <p:cNvSpPr/>
          <p:nvPr/>
        </p:nvSpPr>
        <p:spPr>
          <a:xfrm>
            <a:off x="7354634" y="1618488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69000" y="1014984"/>
            <a:ext cx="2627300" cy="4937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基础模型类算法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242152" y="2011680"/>
            <a:ext cx="2480996" cy="4160520"/>
          </a:xfrm>
          <a:prstGeom prst="roundRect">
            <a:avLst>
              <a:gd name="adj" fmla="val 331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01600" dist="254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24" name="Shape 22"/>
          <p:cNvSpPr/>
          <p:nvPr/>
        </p:nvSpPr>
        <p:spPr>
          <a:xfrm>
            <a:off x="6242152" y="2011680"/>
            <a:ext cx="2480996" cy="82296"/>
          </a:xfrm>
          <a:prstGeom prst="roundRect">
            <a:avLst/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5" name="Text 23"/>
          <p:cNvSpPr/>
          <p:nvPr/>
        </p:nvSpPr>
        <p:spPr>
          <a:xfrm>
            <a:off x="6388456" y="2212848"/>
            <a:ext cx="21883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前馈点图 / 射线重建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6388456" y="2971800"/>
            <a:ext cx="2188388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前馈式点图/射线重建模型（如 VGGT-Ω）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单次前向即可完成稠密几何重建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对数据规模质量要求高 (data hungry)</a:t>
            </a:r>
            <a:endParaRPr lang="en-US" sz="1070" dirty="0"/>
          </a:p>
        </p:txBody>
      </p:sp>
      <p:sp>
        <p:nvSpPr>
          <p:cNvPr id="27" name="Shape 25"/>
          <p:cNvSpPr/>
          <p:nvPr/>
        </p:nvSpPr>
        <p:spPr>
          <a:xfrm>
            <a:off x="10128237" y="1618488"/>
            <a:ext cx="201168" cy="201168"/>
          </a:xfrm>
          <a:prstGeom prst="ellipse">
            <a:avLst/>
          </a:prstGeom>
          <a:solidFill>
            <a:srgbClr val="7C4FE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Text 26"/>
          <p:cNvSpPr/>
          <p:nvPr/>
        </p:nvSpPr>
        <p:spPr>
          <a:xfrm>
            <a:off x="10128237" y="1618488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8942603" y="1014984"/>
            <a:ext cx="2627300" cy="4937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b="1" kern="0" spc="5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通用视觉类算法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9015755" y="2011680"/>
            <a:ext cx="2480996" cy="4160520"/>
          </a:xfrm>
          <a:prstGeom prst="roundRect">
            <a:avLst>
              <a:gd name="adj" fmla="val 3317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01600" dist="25400" dir="5400000" algn="bl" rotWithShape="0">
              <a:srgbClr val="3A3A55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31" name="Shape 29"/>
          <p:cNvSpPr/>
          <p:nvPr/>
        </p:nvSpPr>
        <p:spPr>
          <a:xfrm>
            <a:off x="9015755" y="2011680"/>
            <a:ext cx="2480996" cy="82296"/>
          </a:xfrm>
          <a:prstGeom prst="roundRect">
            <a:avLst/>
          </a:prstGeom>
          <a:solidFill>
            <a:srgbClr val="7C4FE0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2" name="Text 30"/>
          <p:cNvSpPr/>
          <p:nvPr/>
        </p:nvSpPr>
        <p:spPr>
          <a:xfrm>
            <a:off x="9162059" y="2212848"/>
            <a:ext cx="21883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统一动态重建</a:t>
            </a:r>
            <a:endParaRPr lang="en-US" sz="1450" dirty="0"/>
          </a:p>
        </p:txBody>
      </p:sp>
      <p:sp>
        <p:nvSpPr>
          <p:cNvPr id="33" name="Text 31"/>
          <p:cNvSpPr/>
          <p:nvPr/>
        </p:nvSpPr>
        <p:spPr>
          <a:xfrm>
            <a:off x="9162059" y="2971800"/>
            <a:ext cx="2188388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统一动态场景重建与多任务几何估计</a:t>
            </a:r>
            <a:endParaRPr lang="en-US" sz="1070" dirty="0"/>
          </a:p>
          <a:p>
            <a:pPr marL="152400" indent="-152400">
              <a:lnSpc>
                <a:spcPct val="114000"/>
              </a:lnSpc>
              <a:spcAft>
                <a:spcPts val="800"/>
              </a:spcAft>
              <a:buSzPct val="100000"/>
              <a:buChar char="–"/>
            </a:pPr>
            <a:r>
              <a:rPr lang="en-US" sz="107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视频生成预训练带来更强的时序和物理先验</a:t>
            </a:r>
            <a:endParaRPr lang="en-US" sz="1070" dirty="0"/>
          </a:p>
        </p:txBody>
      </p:sp>
      <p:sp>
        <p:nvSpPr>
          <p:cNvPr id="34" name="Shape 32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7C4FE0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5" name="Text 33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7C4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GEOMETRIC PERCEPTION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TRACKING &amp; 4D RECONSTRUCTION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SpatialTracker</a:t>
            </a:r>
            <a:r>
              <a:rPr lang="en-US" altLang="zh-CN" sz="25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V2</a:t>
            </a:r>
            <a:r>
              <a:rPr lang="en-US" sz="25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: 3D Point Tracking made easy</a:t>
            </a:r>
          </a:p>
          <a:p>
            <a:pPr marL="0" indent="0">
              <a:lnSpc>
                <a:spcPct val="102000"/>
              </a:lnSpc>
              <a:buNone/>
            </a:pPr>
            <a:r>
              <a:rPr lang="en-US" sz="2500" b="1" dirty="0" err="1">
                <a:solidFill>
                  <a:srgbClr val="20222F"/>
                </a:solidFill>
                <a:latin typeface="Cambria" pitchFamily="34" charset="0"/>
              </a:rPr>
              <a:t>浙大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3474720" cy="292608"/>
          </a:xfrm>
          <a:prstGeom prst="roundRect">
            <a:avLst>
              <a:gd name="adj" fmla="val 18750"/>
            </a:avLst>
          </a:prstGeom>
          <a:solidFill>
            <a:srgbClr val="8B5CF6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/>
          <p:cNvSpPr/>
          <p:nvPr/>
        </p:nvSpPr>
        <p:spPr>
          <a:xfrm>
            <a:off x="457200" y="1691640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altLang="zh-CN" sz="10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Plain-transformer</a:t>
            </a:r>
            <a:r>
              <a:rPr lang="zh-CN" altLang="en-US" sz="10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0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</a:t>
            </a:r>
            <a:r>
              <a:rPr lang="zh-CN" altLang="en-US" sz="10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0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 Forward Reconstruction Model</a:t>
            </a:r>
            <a:endParaRPr lang="en-US" altLang="zh-CN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2148840"/>
            <a:ext cx="50749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  </a:t>
            </a:r>
            <a:r>
              <a:rPr lang="en-US" sz="1250" i="1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feed-forward model for 3D point tracking，把 3D 跟踪拆解为 video depth, cam_motion, and object motion。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57200" y="3154680"/>
            <a:ext cx="507492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30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 stage:  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vggt-based module 初始化 video depth 和 cameras motion。</a:t>
            </a:r>
            <a:endParaRPr lang="en-US" sz="1300" dirty="0"/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30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Refine stage:  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track refiner BA 优化 cameras, depth, 2D/3D tracking points。</a:t>
            </a:r>
            <a:endParaRPr lang="en-US" sz="1300" dirty="0"/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altLang="zh-CN" sz="130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Backbone:</a:t>
            </a:r>
            <a:r>
              <a:rPr lang="zh-CN" altLang="en-US" sz="130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fron-end:DepthAnythingV2</a:t>
            </a:r>
            <a:endParaRPr lang="en-US" sz="1300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28600" indent="-228600">
              <a:lnSpc>
                <a:spcPct val="112000"/>
              </a:lnSpc>
              <a:buSzPct val="100000"/>
              <a:buChar char="•"/>
            </a:pPr>
            <a:r>
              <a:rPr lang="en-US" sz="1300" b="1" dirty="0" err="1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train_data</a:t>
            </a:r>
            <a:r>
              <a:rPr lang="en-US" sz="130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 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Kubric + Co3Dv2 + DynamicReplica + MVS-Synth + Scannet + TartanAir + VKITTI + </a:t>
            </a:r>
            <a:r>
              <a:rPr lang="en-US" sz="1300" dirty="0" err="1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WildRGBD</a:t>
            </a:r>
            <a:r>
              <a:rPr lang="en-US" altLang="zh-CN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=14</a:t>
            </a:r>
            <a:r>
              <a:rPr lang="zh-CN" alt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datasets</a:t>
            </a:r>
            <a:r>
              <a:rPr lang="en-US" sz="1300" dirty="0">
                <a:solidFill>
                  <a:srgbClr val="202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。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806440" y="1600200"/>
            <a:ext cx="589788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10" name="Image 0" descr="/home/claude/work/assets/image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032" y="2644378"/>
            <a:ext cx="5568696" cy="2437923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8B5CF6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2" name="Text 9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TRACKING &amp; 4D RECONSTRUCTION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676656" y="310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TRACKING &amp; 4D RECONSTRUCTION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03504"/>
            <a:ext cx="1124712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2022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SpatialTracker: 3D Point Tracking made easy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136634" y="1984248"/>
            <a:ext cx="50749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8000"/>
              </a:lnSpc>
            </a:pPr>
            <a:r>
              <a:rPr lang="zh-CN" altLang="zh-CN" b="1" dirty="0"/>
              <a:t>Motivation：</a:t>
            </a:r>
            <a:r>
              <a:rPr lang="zh-CN" altLang="zh-CN" dirty="0"/>
              <a:t> 摆脱稀缺 3D 轨迹监督，联合建模深度、相机与物体运动。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6634" y="2703032"/>
            <a:ext cx="5669806" cy="3633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2000"/>
              </a:lnSpc>
              <a:buSzPct val="100000"/>
            </a:pPr>
            <a:r>
              <a:rPr lang="zh-CN" altLang="zh-CN" sz="1600" b="1" dirty="0"/>
              <a:t>初始化阶段</a:t>
            </a:r>
            <a:r>
              <a:rPr lang="zh-CN" altLang="zh-CN" sz="1600" dirty="0"/>
              <a:t>：基于 VGGT 的前端初始化时序一致的视频深度与粗略相机运动。</a:t>
            </a:r>
            <a:endParaRPr lang="en-US" altLang="zh-CN" sz="1600" dirty="0"/>
          </a:p>
          <a:p>
            <a:pPr>
              <a:lnSpc>
                <a:spcPct val="112000"/>
              </a:lnSpc>
              <a:buSzPct val="100000"/>
            </a:pPr>
            <a:endParaRPr lang="en-US" altLang="zh-CN" sz="1600" dirty="0"/>
          </a:p>
          <a:p>
            <a:pPr>
              <a:lnSpc>
                <a:spcPct val="112000"/>
              </a:lnSpc>
              <a:buSzPct val="100000"/>
            </a:pPr>
            <a:r>
              <a:rPr lang="zh-CN" altLang="zh-CN" sz="1600" b="1" dirty="0"/>
              <a:t>轨迹细化阶段</a:t>
            </a:r>
            <a:r>
              <a:rPr lang="zh-CN" altLang="zh-CN" sz="1600" dirty="0"/>
              <a:t>：SyncFormer 通过迭代式 2D–3D 特征交互，联合细化 2D/3D 点轨迹、可见性与动态概率。</a:t>
            </a:r>
            <a:endParaRPr lang="en-US" altLang="zh-CN" sz="1600" dirty="0"/>
          </a:p>
          <a:p>
            <a:pPr>
              <a:lnSpc>
                <a:spcPct val="112000"/>
              </a:lnSpc>
              <a:buSzPct val="100000"/>
            </a:pPr>
            <a:endParaRPr lang="en-US" altLang="zh-CN" sz="1600" dirty="0"/>
          </a:p>
          <a:p>
            <a:pPr>
              <a:lnSpc>
                <a:spcPct val="112000"/>
              </a:lnSpc>
              <a:buSzPct val="100000"/>
            </a:pPr>
            <a:r>
              <a:rPr lang="zh-CN" altLang="zh-CN" sz="1600" b="1" dirty="0"/>
              <a:t>几何优化阶段</a:t>
            </a:r>
            <a:r>
              <a:rPr lang="zh-CN" altLang="zh-CN" sz="1600" dirty="0"/>
              <a:t>：将静态轨迹融合至世界坐标系，并通过可微 Procrustes 与 BA 优化相机位姿。</a:t>
            </a:r>
            <a:endParaRPr lang="en-US" altLang="zh-CN" sz="1600" dirty="0"/>
          </a:p>
          <a:p>
            <a:pPr>
              <a:lnSpc>
                <a:spcPct val="112000"/>
              </a:lnSpc>
              <a:buSzPct val="100000"/>
            </a:pPr>
            <a:endParaRPr lang="en-US" altLang="zh-CN" sz="1600" dirty="0"/>
          </a:p>
          <a:p>
            <a:pPr>
              <a:lnSpc>
                <a:spcPct val="112000"/>
              </a:lnSpc>
              <a:buSzPct val="100000"/>
            </a:pPr>
            <a:r>
              <a:rPr lang="en-US" altLang="zh-CN" sz="1600" b="1" dirty="0"/>
              <a:t>Backbone</a:t>
            </a:r>
            <a:r>
              <a:rPr lang="en-US" altLang="zh-CN" sz="1600" dirty="0"/>
              <a:t>:</a:t>
            </a:r>
            <a:r>
              <a:rPr lang="zh-CN" altLang="en-US" sz="1600" dirty="0"/>
              <a:t> </a:t>
            </a:r>
            <a:r>
              <a:rPr lang="en-US" altLang="zh-CN" sz="1600" dirty="0"/>
              <a:t>front-end:</a:t>
            </a:r>
            <a:r>
              <a:rPr lang="zh-CN" altLang="en-US" sz="1600" dirty="0"/>
              <a:t> </a:t>
            </a:r>
            <a:r>
              <a:rPr lang="en-US" altLang="zh-CN" sz="1600" dirty="0"/>
              <a:t>Depth</a:t>
            </a:r>
            <a:r>
              <a:rPr lang="zh-CN" altLang="en-US" sz="1600" dirty="0"/>
              <a:t> </a:t>
            </a:r>
            <a:r>
              <a:rPr lang="en-US" altLang="zh-CN" sz="1600" dirty="0"/>
              <a:t>AnythingV2</a:t>
            </a:r>
          </a:p>
          <a:p>
            <a:pPr>
              <a:lnSpc>
                <a:spcPct val="112000"/>
              </a:lnSpc>
              <a:buSzPct val="100000"/>
            </a:pPr>
            <a:endParaRPr lang="en-US" altLang="zh-CN" sz="1600" dirty="0"/>
          </a:p>
          <a:p>
            <a:pPr>
              <a:lnSpc>
                <a:spcPct val="112000"/>
              </a:lnSpc>
              <a:buSzPct val="100000"/>
            </a:pPr>
            <a:r>
              <a:rPr lang="zh-CN" altLang="zh-CN" sz="1600" b="1" dirty="0"/>
              <a:t>训练数据</a:t>
            </a:r>
            <a:r>
              <a:rPr lang="zh-CN" altLang="zh-CN" sz="1600" dirty="0"/>
              <a:t>：Kubric + CO3Dv2 + DynamicReplica + MVS-Synth + ScanNet + TartanAir + VKITTI + WildRGBD。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806440" y="1600200"/>
            <a:ext cx="589788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E1E3EC"/>
            </a:solidFill>
            <a:prstDash val="solid"/>
          </a:ln>
          <a:effectLst>
            <a:outerShdw blurRad="127000" dist="38100" dir="5400000" algn="bl" rotWithShape="0">
              <a:srgbClr val="3A3A55">
                <a:alpha val="18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10" name="Image 0" descr="/home/claude/work/assets/image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032" y="2644378"/>
            <a:ext cx="5568696" cy="2437923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457200" y="6473952"/>
            <a:ext cx="2331720" cy="256032"/>
          </a:xfrm>
          <a:prstGeom prst="roundRect">
            <a:avLst>
              <a:gd name="adj" fmla="val 21429"/>
            </a:avLst>
          </a:prstGeom>
          <a:solidFill>
            <a:srgbClr val="8B5CF6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2" name="Text 9"/>
          <p:cNvSpPr/>
          <p:nvPr/>
        </p:nvSpPr>
        <p:spPr>
          <a:xfrm>
            <a:off x="457200" y="6473952"/>
            <a:ext cx="2331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TRACKING &amp; 4D RECONSTRUCTION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3017520" y="6492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ECCV 2026  ·  GenCeption Paper Reading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338560" y="6492240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15" name="Shape 3">
            <a:extLst>
              <a:ext uri="{FF2B5EF4-FFF2-40B4-BE49-F238E27FC236}">
                <a16:creationId xmlns:a16="http://schemas.microsoft.com/office/drawing/2014/main" id="{6E7EE3B9-0574-035B-6F59-EA8590F998C6}"/>
              </a:ext>
            </a:extLst>
          </p:cNvPr>
          <p:cNvSpPr/>
          <p:nvPr/>
        </p:nvSpPr>
        <p:spPr>
          <a:xfrm>
            <a:off x="457200" y="1691640"/>
            <a:ext cx="3474720" cy="292608"/>
          </a:xfrm>
          <a:prstGeom prst="roundRect">
            <a:avLst>
              <a:gd name="adj" fmla="val 18750"/>
            </a:avLst>
          </a:prstGeom>
          <a:solidFill>
            <a:srgbClr val="8B5CF6">
              <a:alpha val="12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3C289CBA-80BD-9B0B-8744-55496750F523}"/>
              </a:ext>
            </a:extLst>
          </p:cNvPr>
          <p:cNvSpPr/>
          <p:nvPr/>
        </p:nvSpPr>
        <p:spPr>
          <a:xfrm>
            <a:off x="457200" y="1691640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altLang="zh-CN" sz="10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Plain-transformer</a:t>
            </a:r>
            <a:r>
              <a:rPr lang="zh-CN" altLang="en-US" sz="10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0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</a:t>
            </a:r>
            <a:r>
              <a:rPr lang="zh-CN" altLang="en-US" sz="10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zh-CN" sz="105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 Forward Reconstruction Model</a:t>
            </a:r>
            <a:endParaRPr lang="en-US" altLang="zh-CN" sz="1050" dirty="0"/>
          </a:p>
        </p:txBody>
      </p:sp>
    </p:spTree>
    <p:extLst>
      <p:ext uri="{BB962C8B-B14F-4D97-AF65-F5344CB8AC3E}">
        <p14:creationId xmlns:p14="http://schemas.microsoft.com/office/powerpoint/2010/main" val="219338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2433</TotalTime>
  <Words>3964</Words>
  <Application>Microsoft Macintosh PowerPoint</Application>
  <PresentationFormat>宽屏</PresentationFormat>
  <Paragraphs>675</Paragraphs>
  <Slides>37</Slides>
  <Notes>34</Notes>
  <HiddenSlides>2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43" baseType="lpstr">
      <vt:lpstr>等线</vt:lpstr>
      <vt:lpstr>Arial</vt:lpstr>
      <vt:lpstr>Calibri</vt:lpstr>
      <vt:lpstr>Cambria</vt:lpstr>
      <vt:lpstr>Cambria Math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FANG Chuan</cp:lastModifiedBy>
  <cp:revision>69</cp:revision>
  <dcterms:created xsi:type="dcterms:W3CDTF">2026-07-23T15:10:09Z</dcterms:created>
  <dcterms:modified xsi:type="dcterms:W3CDTF">2026-08-01T08:27:15Z</dcterms:modified>
</cp:coreProperties>
</file>