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68" r:id="rId3"/>
    <p:sldId id="267" r:id="rId4"/>
    <p:sldId id="258" r:id="rId5"/>
    <p:sldId id="259" r:id="rId6"/>
    <p:sldId id="264" r:id="rId7"/>
    <p:sldId id="265" r:id="rId8"/>
    <p:sldId id="266" r:id="rId9"/>
    <p:sldId id="270" r:id="rId10"/>
    <p:sldId id="271" r:id="rId11"/>
    <p:sldId id="272" r:id="rId12"/>
    <p:sldId id="260" r:id="rId13"/>
    <p:sldId id="261" r:id="rId14"/>
    <p:sldId id="262" r:id="rId15"/>
    <p:sldId id="263" r:id="rId16"/>
    <p:sldId id="275" r:id="rId17"/>
    <p:sldId id="286" r:id="rId18"/>
    <p:sldId id="276" r:id="rId19"/>
    <p:sldId id="279" r:id="rId20"/>
    <p:sldId id="273" r:id="rId21"/>
    <p:sldId id="278" r:id="rId22"/>
    <p:sldId id="280" r:id="rId23"/>
    <p:sldId id="274" r:id="rId24"/>
    <p:sldId id="282" r:id="rId25"/>
    <p:sldId id="283" r:id="rId26"/>
    <p:sldId id="284" r:id="rId27"/>
    <p:sldId id="281" r:id="rId28"/>
    <p:sldId id="257" r:id="rId29"/>
    <p:sldId id="285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8"/>
    <p:restoredTop sz="80063"/>
  </p:normalViewPr>
  <p:slideViewPr>
    <p:cSldViewPr snapToGrid="0">
      <p:cViewPr>
        <p:scale>
          <a:sx n="114" d="100"/>
          <a:sy n="114" d="100"/>
        </p:scale>
        <p:origin x="1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6D7D3-94CB-A74C-BF00-439C5145F437}" type="datetimeFigureOut">
              <a:rPr kumimoji="1" lang="zh-CN" altLang="en-US" smtClean="0"/>
              <a:t>2025/6/20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E7EB7-F712-E448-847D-5FA5AC8C77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755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/>
              <a:t>Stereomatching</a:t>
            </a:r>
            <a:r>
              <a:rPr kumimoji="1" lang="zh-CN" altLang="en-US" dirty="0"/>
              <a:t>的技术发展历程</a:t>
            </a:r>
            <a:r>
              <a:rPr kumimoji="1" lang="en-US" altLang="zh-CN" dirty="0"/>
              <a:t>.</a:t>
            </a:r>
            <a:r>
              <a:rPr kumimoji="1" lang="zh-CN" altLang="en-US" dirty="0"/>
              <a:t>通过对</a:t>
            </a:r>
            <a:r>
              <a:rPr kumimoji="1" lang="en-US" altLang="zh-CN" dirty="0"/>
              <a:t>stereo</a:t>
            </a:r>
            <a:r>
              <a:rPr kumimoji="1" lang="zh-CN" altLang="en-US" dirty="0"/>
              <a:t>技术的演变过程有一个系统认识</a:t>
            </a:r>
            <a:r>
              <a:rPr kumimoji="1" lang="en-US" altLang="zh-CN" dirty="0"/>
              <a:t>, </a:t>
            </a:r>
            <a:r>
              <a:rPr kumimoji="1" lang="zh-CN" altLang="en-US" dirty="0"/>
              <a:t>来理解</a:t>
            </a:r>
            <a:r>
              <a:rPr kumimoji="1" lang="en-US" altLang="zh-CN" dirty="0" err="1"/>
              <a:t>FoundationStereo</a:t>
            </a:r>
            <a:r>
              <a:rPr kumimoji="1" lang="zh-CN" altLang="en-US" dirty="0"/>
              <a:t>为什么会取得这么好的效果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E7EB7-F712-E448-847D-5FA5AC8C777D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593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E7EB7-F712-E448-847D-5FA5AC8C777D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2029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在</a:t>
            </a:r>
            <a:r>
              <a:rPr kumimoji="1" lang="en-US" altLang="zh-CN" dirty="0"/>
              <a:t>100k</a:t>
            </a:r>
            <a:r>
              <a:rPr kumimoji="1" lang="zh-CN" altLang="en-US" dirty="0"/>
              <a:t>个</a:t>
            </a:r>
            <a:r>
              <a:rPr kumimoji="1" lang="en-US" altLang="zh-CN" dirty="0"/>
              <a:t>FSD data sample</a:t>
            </a:r>
            <a:r>
              <a:rPr kumimoji="1" lang="zh-CN" altLang="en-US" dirty="0"/>
              <a:t>上做</a:t>
            </a:r>
            <a:r>
              <a:rPr kumimoji="1" lang="en-US" altLang="zh-CN" dirty="0"/>
              <a:t>ablation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r>
              <a:rPr kumimoji="1" lang="en-US" altLang="zh-CN" dirty="0"/>
              <a:t>STA c</a:t>
            </a:r>
            <a:r>
              <a:rPr kumimoji="1" lang="zh-CN" altLang="en-US" dirty="0"/>
              <a:t>网络结构作为</a:t>
            </a:r>
            <a:r>
              <a:rPr kumimoji="1" lang="en-US" altLang="zh-CN" dirty="0"/>
              <a:t>adaptor</a:t>
            </a:r>
            <a:r>
              <a:rPr kumimoji="1" lang="zh-CN" altLang="en-US" dirty="0"/>
              <a:t>能够获得最好的效果</a:t>
            </a:r>
            <a:r>
              <a:rPr kumimoji="1" lang="en-US" altLang="zh-CN" dirty="0"/>
              <a:t>, </a:t>
            </a:r>
            <a:r>
              <a:rPr kumimoji="1" lang="zh-CN" altLang="en-US" dirty="0"/>
              <a:t>不</a:t>
            </a:r>
            <a:r>
              <a:rPr kumimoji="1" lang="en-US" altLang="zh-CN" dirty="0" err="1"/>
              <a:t>finetine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depthanything</a:t>
            </a:r>
            <a:r>
              <a:rPr kumimoji="1" lang="en-US" altLang="zh-CN" dirty="0"/>
              <a:t>; </a:t>
            </a:r>
          </a:p>
          <a:p>
            <a:r>
              <a:rPr kumimoji="1" lang="en-US" altLang="zh-CN" dirty="0" err="1"/>
              <a:t>DisparityTrannsformer</a:t>
            </a:r>
            <a:r>
              <a:rPr kumimoji="1" lang="zh-CN" altLang="en-US" dirty="0"/>
              <a:t>的</a:t>
            </a:r>
            <a:r>
              <a:rPr kumimoji="1" lang="en-US" altLang="zh-CN" dirty="0" err="1"/>
              <a:t>positioneco</a:t>
            </a:r>
            <a:r>
              <a:rPr kumimoji="1" lang="en-US" altLang="zh-CN" dirty="0"/>
              <a:t>, </a:t>
            </a:r>
            <a:r>
              <a:rPr kumimoji="1" lang="en-US" altLang="zh-CN" dirty="0" err="1"/>
              <a:t>feature_size</a:t>
            </a:r>
            <a:r>
              <a:rPr kumimoji="1" lang="en-US" altLang="zh-CN" dirty="0"/>
              <a:t>, </a:t>
            </a:r>
            <a:r>
              <a:rPr kumimoji="1" lang="zh-CN" altLang="en-US" dirty="0"/>
              <a:t>以及</a:t>
            </a:r>
            <a:r>
              <a:rPr kumimoji="1" lang="en-US" altLang="zh-CN" dirty="0"/>
              <a:t>DT</a:t>
            </a:r>
            <a:r>
              <a:rPr kumimoji="1" lang="zh-CN" altLang="en-US" dirty="0"/>
              <a:t>放在</a:t>
            </a:r>
            <a:r>
              <a:rPr kumimoji="1" lang="en-US" altLang="zh-CN" dirty="0"/>
              <a:t>3D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conv</a:t>
            </a:r>
            <a:r>
              <a:rPr kumimoji="1" lang="zh-CN" altLang="en-US" dirty="0"/>
              <a:t>中的哪些位置</a:t>
            </a:r>
            <a:r>
              <a:rPr kumimoji="1" lang="en-US" altLang="zh-CN" dirty="0"/>
              <a:t>,</a:t>
            </a:r>
          </a:p>
          <a:p>
            <a:r>
              <a:rPr kumimoji="1" lang="en-US" altLang="zh-CN" dirty="0"/>
              <a:t>APC</a:t>
            </a:r>
            <a:r>
              <a:rPr kumimoji="1" lang="zh-CN" altLang="en-US" dirty="0"/>
              <a:t>的</a:t>
            </a:r>
            <a:r>
              <a:rPr kumimoji="1" lang="en-US" altLang="zh-CN" dirty="0"/>
              <a:t>3d conv kernel</a:t>
            </a:r>
            <a:r>
              <a:rPr kumimoji="1" lang="zh-CN" altLang="en-US" dirty="0"/>
              <a:t>选择</a:t>
            </a:r>
            <a:r>
              <a:rPr kumimoji="1" lang="en-US" altLang="zh-CN" dirty="0"/>
              <a:t>;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E7EB7-F712-E448-847D-5FA5AC8C777D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8479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数据集提点帮助最大</a:t>
            </a:r>
            <a:r>
              <a:rPr kumimoji="1" lang="en-US" altLang="zh-CN" dirty="0"/>
              <a:t>!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E7EB7-F712-E448-847D-5FA5AC8C777D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410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EF983-B746-0EC3-C9C9-E8EFB6463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A1AABC7-07DA-14DF-58A9-2F4AA25FC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54689-AD8D-1DD1-6A9C-C3BC1938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C6D9-CE46-5644-B9AC-9BCA0AC9D996}" type="datetimeFigureOut">
              <a:rPr kumimoji="1" lang="zh-CN" altLang="en-US" smtClean="0"/>
              <a:t>2025/6/20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4993DB-27F5-AEBC-BE2F-6FFF9B7CE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FD2C4F-9690-BB5A-048E-E522A880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0BCF-2E6C-6F49-8C89-77FB78F0E4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0429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BC7E76-58AF-16E7-4632-6F1EBCF1E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39A57A-A7A6-462A-E77B-B6B1E7492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CD9200-9215-4ED3-AFE9-1E24D4947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C6D9-CE46-5644-B9AC-9BCA0AC9D996}" type="datetimeFigureOut">
              <a:rPr kumimoji="1" lang="zh-CN" altLang="en-US" smtClean="0"/>
              <a:t>2025/6/20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4E86BA-1F3A-C92F-2BDF-FAD97433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F9320F-2E24-293D-CA64-1F3C9178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0BCF-2E6C-6F49-8C89-77FB78F0E4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701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426013-9471-7DDD-9F7E-A05D731E4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FB39C8-7BB9-66DF-4D5F-CFDF0533E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D8612-CB87-2616-59E6-DFD298D7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C6D9-CE46-5644-B9AC-9BCA0AC9D996}" type="datetimeFigureOut">
              <a:rPr kumimoji="1" lang="zh-CN" altLang="en-US" smtClean="0"/>
              <a:t>2025/6/20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0280A4-E0A5-A4CD-9E3D-07704E6B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43B6BC-9DEA-C424-AB69-AFD5BF5DD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0BCF-2E6C-6F49-8C89-77FB78F0E4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1717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DC9CE5-D753-FBAD-0ECC-25311763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4D65F7-B5C7-3646-D864-E85FED8B5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71F78B-6573-5CA9-0FD6-AED4F45B9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C6D9-CE46-5644-B9AC-9BCA0AC9D996}" type="datetimeFigureOut">
              <a:rPr kumimoji="1" lang="zh-CN" altLang="en-US" smtClean="0"/>
              <a:t>2025/6/20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4B272-BAA5-12EF-0CF1-029ECAFA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93F547-ED8A-BF46-EF14-829172C0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0BCF-2E6C-6F49-8C89-77FB78F0E4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0898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AB0C31-CA8F-811C-EAC5-0A38DB5BB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86EBEE-A0D9-8312-4BC6-013EE2F82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D84273-AE20-B359-9349-2C46FB21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C6D9-CE46-5644-B9AC-9BCA0AC9D996}" type="datetimeFigureOut">
              <a:rPr kumimoji="1" lang="zh-CN" altLang="en-US" smtClean="0"/>
              <a:t>2025/6/20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6FD746-D0B7-DB73-2F5F-7428F27B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F21B3E-FCD3-B1FA-21DC-01CA1989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0BCF-2E6C-6F49-8C89-77FB78F0E4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049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7D721F-2147-4B4F-8960-EBB8DFC0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637A10-0E11-32A7-A9D8-E8387A90B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4CE8E8-2C07-0100-F369-00DCA58B3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8D9C31-49E8-9789-1313-4E8538794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C6D9-CE46-5644-B9AC-9BCA0AC9D996}" type="datetimeFigureOut">
              <a:rPr kumimoji="1" lang="zh-CN" altLang="en-US" smtClean="0"/>
              <a:t>2025/6/20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0872AC-ED06-0F32-1C8F-A56127211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B74F0B-B83E-90C9-DB58-60AC3181E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0BCF-2E6C-6F49-8C89-77FB78F0E4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2024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AF0F73-64AC-ABE9-0238-A62D0978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D0A164-015A-8679-7A76-6E39821A8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B7DD0C-4AF8-A351-F03D-9236F7026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956DCF-958A-FD8B-8E61-4550C5B51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015A91-1388-E4D5-2AB8-00371EC680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7763821-C572-0120-097E-C5528583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C6D9-CE46-5644-B9AC-9BCA0AC9D996}" type="datetimeFigureOut">
              <a:rPr kumimoji="1" lang="zh-CN" altLang="en-US" smtClean="0"/>
              <a:t>2025/6/20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9626DC-19F1-CA85-15E8-EEAF262F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595838-D93E-5FA8-FF89-1F63DBBB6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0BCF-2E6C-6F49-8C89-77FB78F0E4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193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5BE4B-AFAE-B13F-BAC1-52ED37AAF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ADFA3A6-080D-D5B9-C360-6082FA394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C6D9-CE46-5644-B9AC-9BCA0AC9D996}" type="datetimeFigureOut">
              <a:rPr kumimoji="1" lang="zh-CN" altLang="en-US" smtClean="0"/>
              <a:t>2025/6/20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44C6B7-0FBE-BBF5-5FE6-04636E52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9C9364-965F-A9FE-1F4D-EADB73A0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0BCF-2E6C-6F49-8C89-77FB78F0E4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283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A29B844-54BC-2031-439E-1C82073E1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C6D9-CE46-5644-B9AC-9BCA0AC9D996}" type="datetimeFigureOut">
              <a:rPr kumimoji="1" lang="zh-CN" altLang="en-US" smtClean="0"/>
              <a:t>2025/6/20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DF4CAD-D289-0753-54D3-F23E4074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C49DE7-0986-7224-B4B7-AB01D17A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0BCF-2E6C-6F49-8C89-77FB78F0E4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1310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F1E6A5-642B-38EA-7B97-1ACFC28A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749EC7-8D1C-3266-C6F2-C94CD329B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7AB34F-8DE4-10F4-47B5-7A399269E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482028-B7AE-1267-526C-4C8634C55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C6D9-CE46-5644-B9AC-9BCA0AC9D996}" type="datetimeFigureOut">
              <a:rPr kumimoji="1" lang="zh-CN" altLang="en-US" smtClean="0"/>
              <a:t>2025/6/20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7C4E03-29C5-E824-3DE9-85D44A98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596A8-AB6E-7800-00BC-B8ECC5F5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0BCF-2E6C-6F49-8C89-77FB78F0E4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604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84D050-12F5-F033-39D4-6D42EBCA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183687-A061-F61D-DBCA-15CEB676FA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E4999F-573C-B606-3A69-62B10D7DC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20B725B-D819-B3C4-B504-CA41EE6BB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8C6D9-CE46-5644-B9AC-9BCA0AC9D996}" type="datetimeFigureOut">
              <a:rPr kumimoji="1" lang="zh-CN" altLang="en-US" smtClean="0"/>
              <a:t>2025/6/20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684B89-AAB8-2C20-AC2F-176E3AE7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793CB6-8DB3-4F3F-9FB3-479E6718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0BCF-2E6C-6F49-8C89-77FB78F0E4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593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E38F30A-F6A7-C95D-714B-FBEB6FEA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4204A9-FA5F-C100-0EA9-2F45F42AB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350851-AA2A-275B-E520-48827F614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8C6D9-CE46-5644-B9AC-9BCA0AC9D996}" type="datetimeFigureOut">
              <a:rPr kumimoji="1" lang="zh-CN" altLang="en-US" smtClean="0"/>
              <a:t>2025/6/20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BC17AB-EACC-696A-A43B-6E19B403D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1EBD1A-2582-3419-E573-AAC484478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B0BCF-2E6C-6F49-8C89-77FB78F0E4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963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2C63A7-D766-CEE6-1A3A-C72E26CB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28093"/>
            <a:ext cx="9144000" cy="2387600"/>
          </a:xfrm>
        </p:spPr>
        <p:txBody>
          <a:bodyPr/>
          <a:lstStyle/>
          <a:p>
            <a:r>
              <a:rPr kumimoji="1" lang="en-US" altLang="zh-CN" dirty="0"/>
              <a:t>CVPR2025</a:t>
            </a:r>
            <a:r>
              <a:rPr kumimoji="1" lang="zh-CN" altLang="en-US" dirty="0"/>
              <a:t> </a:t>
            </a:r>
            <a:r>
              <a:rPr kumimoji="1" lang="en-US" altLang="zh-CN" dirty="0"/>
              <a:t>Paper reading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D03C000-5421-CCC3-B4E2-717E6F9FE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65" y="3429000"/>
            <a:ext cx="7772400" cy="33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26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44B25-DDE8-498A-3B6E-160FAF452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Background: Stereo Matching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BA906B-52C3-45D2-FEAC-4BE2A464E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Correspondence search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00D6011-6DDB-0F2D-AB61-F6042B2FD7E5}"/>
              </a:ext>
            </a:extLst>
          </p:cNvPr>
          <p:cNvSpPr txBox="1"/>
          <p:nvPr/>
        </p:nvSpPr>
        <p:spPr>
          <a:xfrm>
            <a:off x="1220103" y="63119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匹配</a:t>
            </a:r>
            <a:r>
              <a:rPr kumimoji="1" lang="en-US" altLang="zh-CN" dirty="0"/>
              <a:t>cost: Sum Squared differences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C5F9DCB-A115-2084-546F-35F368738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423912"/>
            <a:ext cx="5309616" cy="388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5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44B25-DDE8-498A-3B6E-160FAF452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Background: Stereo Matching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BA906B-52C3-45D2-FEAC-4BE2A464E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Correspondence search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00D6011-6DDB-0F2D-AB61-F6042B2FD7E5}"/>
              </a:ext>
            </a:extLst>
          </p:cNvPr>
          <p:cNvSpPr txBox="1"/>
          <p:nvPr/>
        </p:nvSpPr>
        <p:spPr>
          <a:xfrm>
            <a:off x="1220103" y="63119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匹配</a:t>
            </a:r>
            <a:r>
              <a:rPr kumimoji="1" lang="en-US" altLang="zh-CN" dirty="0"/>
              <a:t>cost: Normalized cross correlation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0D1DF60-60B9-1BC7-184D-461181A9B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276" y="2221755"/>
            <a:ext cx="5455920" cy="39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61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7C9107-BF8B-694B-F816-CA91081C3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深度学习时期</a:t>
            </a:r>
            <a:r>
              <a:rPr kumimoji="1" lang="en-US" altLang="zh-CN" dirty="0"/>
              <a:t>: </a:t>
            </a:r>
            <a:r>
              <a:rPr kumimoji="1" lang="zh-CN" altLang="en-US" dirty="0"/>
              <a:t>构建更有效代价体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99A3FE-38DA-9572-D3E8-9632FB7EA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何为</a:t>
            </a:r>
            <a:r>
              <a:rPr kumimoji="1" lang="en-US" altLang="zh-CN" dirty="0"/>
              <a:t>4D Cost Volume: </a:t>
            </a:r>
            <a:r>
              <a:rPr kumimoji="1" lang="zh-CN" altLang="en-US" sz="2400" dirty="0"/>
              <a:t>这里用</a:t>
            </a:r>
            <a:r>
              <a:rPr kumimoji="1" lang="en-US" altLang="zh-CN" sz="2400" dirty="0" err="1"/>
              <a:t>MVSNet</a:t>
            </a:r>
            <a:r>
              <a:rPr kumimoji="1" lang="en-US" altLang="zh-CN" sz="2400" baseline="30000" dirty="0"/>
              <a:t>[1]</a:t>
            </a:r>
            <a:r>
              <a:rPr kumimoji="1" lang="zh-CN" altLang="en-US" sz="2400" dirty="0"/>
              <a:t>构建</a:t>
            </a:r>
            <a:r>
              <a:rPr kumimoji="1" lang="en-US" altLang="zh-CN" sz="2400" dirty="0"/>
              <a:t>4D cost volume</a:t>
            </a:r>
            <a:r>
              <a:rPr kumimoji="1" lang="zh-CN" altLang="en-US" sz="2400" dirty="0"/>
              <a:t>举例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F645718-1DCC-D4B8-E1A1-8F9E45D12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67" y="2536145"/>
            <a:ext cx="7772400" cy="293029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70C7839-35A6-046D-4F57-F3B9C06EE13A}"/>
              </a:ext>
            </a:extLst>
          </p:cNvPr>
          <p:cNvSpPr txBox="1"/>
          <p:nvPr/>
        </p:nvSpPr>
        <p:spPr>
          <a:xfrm>
            <a:off x="2257778" y="5271911"/>
            <a:ext cx="155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err="1"/>
              <a:t>Homography</a:t>
            </a:r>
            <a:r>
              <a:rPr kumimoji="1" lang="en-US" altLang="zh-CN" b="1" dirty="0"/>
              <a:t> </a:t>
            </a:r>
            <a:r>
              <a:rPr kumimoji="1" lang="en-US" altLang="zh-CN" b="1" dirty="0" err="1"/>
              <a:t>Warppig</a:t>
            </a:r>
            <a:endParaRPr kumimoji="1" lang="zh-CN" altLang="en-US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E8FF14-E0BE-0D41-B284-3F8B30030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423" y="5004746"/>
            <a:ext cx="4901688" cy="91349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8B0CFF7-FF76-4F74-1CC7-D07B0320FE17}"/>
              </a:ext>
            </a:extLst>
          </p:cNvPr>
          <p:cNvSpPr txBox="1"/>
          <p:nvPr/>
        </p:nvSpPr>
        <p:spPr>
          <a:xfrm>
            <a:off x="0" y="6492875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[1] </a:t>
            </a:r>
            <a:r>
              <a:rPr lang="en" altLang="zh-CN" sz="1400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MVSNet</a:t>
            </a:r>
            <a:r>
              <a:rPr lang="en" altLang="zh-CN" sz="14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: Depth Inference for Unstructured Multi-view Stereo, </a:t>
            </a:r>
            <a:r>
              <a:rPr lang="en" altLang="zh-CN" sz="1400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Yaoyao</a:t>
            </a:r>
            <a:r>
              <a:rPr lang="en" altLang="zh-CN" sz="14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705221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591588-FB7A-09B0-265F-07BF7D0E3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迭代优化时期</a:t>
            </a:r>
            <a:r>
              <a:rPr kumimoji="1" lang="en-US" altLang="zh-CN" dirty="0"/>
              <a:t>: Regularization</a:t>
            </a:r>
            <a:r>
              <a:rPr kumimoji="1" lang="zh-CN" altLang="en-US" dirty="0"/>
              <a:t>方法演进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DABB7-AF04-79CE-D39B-04ACF54B1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R-</a:t>
            </a:r>
            <a:r>
              <a:rPr kumimoji="1" lang="en-US" altLang="zh-CN" dirty="0" err="1"/>
              <a:t>MVSNet</a:t>
            </a:r>
            <a:r>
              <a:rPr kumimoji="1" lang="en-US" altLang="zh-CN" baseline="30000" dirty="0"/>
              <a:t>[1]</a:t>
            </a:r>
            <a:r>
              <a:rPr kumimoji="1" lang="en-US" altLang="zh-CN" dirty="0"/>
              <a:t> -&gt; RAFT, RAFT-Stereo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71020C6-7A3B-C998-D20C-D284802BB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32467"/>
            <a:ext cx="7772400" cy="355093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966EF5F-1174-E9A4-A622-AA5AC1B6A6A2}"/>
              </a:ext>
            </a:extLst>
          </p:cNvPr>
          <p:cNvSpPr txBox="1"/>
          <p:nvPr/>
        </p:nvSpPr>
        <p:spPr>
          <a:xfrm>
            <a:off x="0" y="6492875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[1] </a:t>
            </a:r>
            <a:r>
              <a:rPr lang="en" altLang="zh-CN" sz="1400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Recurrent </a:t>
            </a:r>
            <a:r>
              <a:rPr lang="en" altLang="zh-CN" sz="1400" b="1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MVSNet</a:t>
            </a:r>
            <a:r>
              <a:rPr lang="en" altLang="zh-CN" sz="1400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 for High-resolution Multi-view Stereo Depth Inference</a:t>
            </a:r>
            <a:r>
              <a:rPr lang="en" altLang="zh-CN" sz="14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 </a:t>
            </a:r>
            <a:r>
              <a:rPr lang="en" altLang="zh-CN" sz="1400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Yaoyao</a:t>
            </a:r>
            <a:r>
              <a:rPr lang="en" altLang="zh-CN" sz="14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 2019.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90307F-2933-9D98-26C3-0EE9C7DEE62A}"/>
              </a:ext>
            </a:extLst>
          </p:cNvPr>
          <p:cNvSpPr txBox="1"/>
          <p:nvPr/>
        </p:nvSpPr>
        <p:spPr>
          <a:xfrm>
            <a:off x="9324474" y="2045368"/>
            <a:ext cx="2867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代价体正则化目的</a:t>
            </a:r>
            <a:r>
              <a:rPr kumimoji="1" lang="en-US" altLang="zh-CN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抑制噪声</a:t>
            </a:r>
            <a:r>
              <a:rPr kumimoji="1" lang="en-US" altLang="zh-CN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增强几何一致性</a:t>
            </a:r>
            <a:r>
              <a:rPr kumimoji="1" lang="en-US" altLang="zh-CN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消除歧义</a:t>
            </a:r>
            <a:r>
              <a:rPr kumimoji="1" lang="en-US" altLang="zh-CN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4873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3B2316-2ADF-47A9-773B-5BC4D8257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提点方法</a:t>
            </a:r>
            <a:r>
              <a:rPr kumimoji="1" lang="zh-CN" altLang="en-US" dirty="0"/>
              <a:t>演进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3221FE-5B14-718F-A328-E98257B3F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Cascade-</a:t>
            </a:r>
            <a:r>
              <a:rPr kumimoji="1" lang="en-US" altLang="zh-CN" dirty="0" err="1"/>
              <a:t>MVSNet</a:t>
            </a:r>
            <a:r>
              <a:rPr kumimoji="1" lang="en-US" altLang="zh-CN" baseline="30000" dirty="0"/>
              <a:t>[1]</a:t>
            </a:r>
            <a:r>
              <a:rPr kumimoji="1" lang="en-US" altLang="zh-CN" dirty="0"/>
              <a:t> -&gt; </a:t>
            </a:r>
            <a:r>
              <a:rPr kumimoji="1" lang="en-US" altLang="zh-CN" dirty="0" err="1"/>
              <a:t>CREStereo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B781DF4-89A0-9086-DA70-1D4913D15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63585"/>
            <a:ext cx="8667044" cy="383991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55A1CF9-FE66-A86E-268B-460BD2027EB3}"/>
              </a:ext>
            </a:extLst>
          </p:cNvPr>
          <p:cNvSpPr txBox="1"/>
          <p:nvPr/>
        </p:nvSpPr>
        <p:spPr>
          <a:xfrm>
            <a:off x="0" y="6492875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[1] </a:t>
            </a:r>
            <a:r>
              <a:rPr lang="en" altLang="zh-CN" sz="1400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Cascade Cost Volume for High-Resolution Multi-View Stereo and Stereo Matching</a:t>
            </a:r>
            <a:r>
              <a:rPr lang="en" altLang="zh-CN" sz="14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 </a:t>
            </a:r>
            <a:r>
              <a:rPr lang="en" altLang="zh-CN" sz="1400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Xiaodo</a:t>
            </a:r>
            <a:r>
              <a:rPr lang="en" altLang="zh-CN" sz="14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 Gu, 2020.</a:t>
            </a:r>
          </a:p>
        </p:txBody>
      </p:sp>
    </p:spTree>
    <p:extLst>
      <p:ext uri="{BB962C8B-B14F-4D97-AF65-F5344CB8AC3E}">
        <p14:creationId xmlns:p14="http://schemas.microsoft.com/office/powerpoint/2010/main" val="2632356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zh-CN" altLang="en-US" dirty="0"/>
              <a:t>针对什么问题</a:t>
            </a:r>
            <a:r>
              <a:rPr kumimoji="1" lang="en-US" altLang="zh-CN" dirty="0"/>
              <a:t>: </a:t>
            </a:r>
            <a:r>
              <a:rPr kumimoji="1" lang="zh-CN" altLang="en-US" dirty="0"/>
              <a:t>如何让</a:t>
            </a:r>
            <a:r>
              <a:rPr kumimoji="1" lang="en-US" altLang="zh-CN" dirty="0"/>
              <a:t>stereo</a:t>
            </a:r>
            <a:r>
              <a:rPr kumimoji="1" lang="zh-CN" altLang="en-US" dirty="0"/>
              <a:t>模型有极强的零样本泛化能力</a:t>
            </a:r>
            <a:r>
              <a:rPr kumimoji="1" lang="en-US" altLang="zh-CN" dirty="0"/>
              <a:t>?</a:t>
            </a:r>
          </a:p>
          <a:p>
            <a:r>
              <a:rPr kumimoji="1" lang="zh-CN" altLang="en-US" dirty="0"/>
              <a:t>采用什么方法</a:t>
            </a:r>
            <a:r>
              <a:rPr kumimoji="1" lang="en-US" altLang="zh-CN" dirty="0"/>
              <a:t>:</a:t>
            </a:r>
          </a:p>
          <a:p>
            <a:pPr lvl="1"/>
            <a:r>
              <a:rPr kumimoji="1" lang="zh-CN" altLang="en-US" dirty="0"/>
              <a:t>合成一批大规模</a:t>
            </a:r>
            <a:r>
              <a:rPr kumimoji="1" lang="en-US" altLang="zh-CN" dirty="0"/>
              <a:t>stereo</a:t>
            </a:r>
            <a:r>
              <a:rPr kumimoji="1" lang="zh-CN" altLang="en-US" dirty="0"/>
              <a:t>数据</a:t>
            </a:r>
            <a:r>
              <a:rPr kumimoji="1" lang="en-US" altLang="zh-CN" dirty="0"/>
              <a:t>;</a:t>
            </a:r>
          </a:p>
          <a:p>
            <a:pPr lvl="1"/>
            <a:r>
              <a:rPr kumimoji="1" lang="zh-CN" altLang="en-US" dirty="0"/>
              <a:t>使用单目深度估计模型的先验</a:t>
            </a:r>
            <a:r>
              <a:rPr kumimoji="1" lang="en-US" altLang="zh-CN" dirty="0"/>
              <a:t>;</a:t>
            </a:r>
          </a:p>
          <a:p>
            <a:pPr lvl="1"/>
            <a:r>
              <a:rPr kumimoji="1" lang="zh-CN" altLang="en-US" dirty="0"/>
              <a:t>结合已有模型网络结构</a:t>
            </a:r>
            <a:r>
              <a:rPr kumimoji="1" lang="en-US" altLang="zh-CN" dirty="0"/>
              <a:t>, </a:t>
            </a:r>
            <a:r>
              <a:rPr kumimoji="1" lang="zh-CN" altLang="en-US" dirty="0"/>
              <a:t>设计一个更好的</a:t>
            </a:r>
            <a:r>
              <a:rPr kumimoji="1" lang="en-US" altLang="zh-CN" dirty="0"/>
              <a:t>Stereo</a:t>
            </a:r>
            <a:r>
              <a:rPr kumimoji="1" lang="zh-CN" altLang="en-US" dirty="0"/>
              <a:t>网络结构</a:t>
            </a:r>
            <a:r>
              <a:rPr kumimoji="1" lang="en-US" altLang="zh-CN" dirty="0"/>
              <a:t>;</a:t>
            </a:r>
          </a:p>
          <a:p>
            <a:pPr lvl="2"/>
            <a:r>
              <a:rPr kumimoji="1" lang="zh-CN" altLang="en-US" dirty="0"/>
              <a:t>参考</a:t>
            </a:r>
            <a:r>
              <a:rPr kumimoji="1" lang="en-US" altLang="zh-CN" sz="1600" dirty="0" err="1"/>
              <a:t>ViT</a:t>
            </a:r>
            <a:r>
              <a:rPr kumimoji="1" lang="en-US" altLang="zh-CN" sz="1600" dirty="0"/>
              <a:t>-Adaptor</a:t>
            </a:r>
            <a:r>
              <a:rPr kumimoji="1" lang="en-US" altLang="zh-CN" sz="1600" baseline="30000" dirty="0"/>
              <a:t>[1]</a:t>
            </a:r>
            <a:r>
              <a:rPr kumimoji="1" lang="zh-CN" altLang="en-US" dirty="0"/>
              <a:t>设计一个可以把</a:t>
            </a:r>
            <a:r>
              <a:rPr kumimoji="1" lang="en-US" altLang="zh-CN" dirty="0" err="1"/>
              <a:t>depthanything</a:t>
            </a:r>
            <a:r>
              <a:rPr kumimoji="1" lang="zh-CN" altLang="en-US" dirty="0"/>
              <a:t>应用于</a:t>
            </a:r>
            <a:r>
              <a:rPr kumimoji="1" lang="en-US" altLang="zh-CN" dirty="0"/>
              <a:t>stereo task</a:t>
            </a:r>
            <a:r>
              <a:rPr kumimoji="1" lang="zh-CN" altLang="en-US" dirty="0"/>
              <a:t>的</a:t>
            </a:r>
            <a:r>
              <a:rPr kumimoji="1" lang="en-US" altLang="zh-CN" dirty="0"/>
              <a:t>adaptor;</a:t>
            </a:r>
          </a:p>
          <a:p>
            <a:pPr lvl="2"/>
            <a:r>
              <a:rPr kumimoji="1" lang="zh-CN" altLang="en-US" dirty="0"/>
              <a:t>参考</a:t>
            </a:r>
            <a:r>
              <a:rPr kumimoji="1" lang="en-US" altLang="zh-CN" sz="1600" dirty="0" err="1"/>
              <a:t>DepthwiseSeperableConv</a:t>
            </a:r>
            <a:r>
              <a:rPr kumimoji="1" lang="en-US" altLang="zh-CN" sz="1600" baseline="30000" dirty="0"/>
              <a:t>[2]</a:t>
            </a:r>
            <a:r>
              <a:rPr kumimoji="1" lang="zh-CN" altLang="en-US" dirty="0"/>
              <a:t>分解</a:t>
            </a:r>
            <a:r>
              <a:rPr kumimoji="1" lang="en-US" altLang="zh-CN" dirty="0"/>
              <a:t>3D Conv;</a:t>
            </a:r>
          </a:p>
          <a:p>
            <a:pPr lvl="2"/>
            <a:r>
              <a:rPr kumimoji="1" lang="zh-CN" altLang="en-US" dirty="0"/>
              <a:t>参考</a:t>
            </a:r>
            <a:r>
              <a:rPr kumimoji="1" lang="en-US" altLang="zh-CN" sz="1600" dirty="0"/>
              <a:t>RAFT-Stereo</a:t>
            </a:r>
            <a:r>
              <a:rPr kumimoji="1" lang="en-US" altLang="zh-CN" sz="1600" baseline="30000" dirty="0"/>
              <a:t>[3]</a:t>
            </a:r>
            <a:r>
              <a:rPr kumimoji="1" lang="en-US" altLang="zh-CN" dirty="0"/>
              <a:t>, </a:t>
            </a:r>
            <a:r>
              <a:rPr kumimoji="1" lang="en-US" altLang="zh-CN" sz="1600" dirty="0" err="1"/>
              <a:t>CREStereo</a:t>
            </a:r>
            <a:r>
              <a:rPr kumimoji="1" lang="en-US" altLang="zh-CN" sz="1600" baseline="30000" dirty="0"/>
              <a:t>[4]</a:t>
            </a:r>
            <a:r>
              <a:rPr kumimoji="1" lang="zh-CN" altLang="en-US" dirty="0"/>
              <a:t>设计及联代价体优化网络</a:t>
            </a:r>
            <a:r>
              <a:rPr kumimoji="1" lang="en-US" altLang="zh-CN" dirty="0"/>
              <a:t>;</a:t>
            </a:r>
          </a:p>
          <a:p>
            <a:r>
              <a:rPr kumimoji="1" lang="zh-CN" altLang="en-US" dirty="0"/>
              <a:t>得到什么结果</a:t>
            </a:r>
            <a:r>
              <a:rPr kumimoji="1" lang="en-US" altLang="zh-CN" dirty="0"/>
              <a:t>:</a:t>
            </a:r>
          </a:p>
          <a:p>
            <a:pPr lvl="1"/>
            <a:r>
              <a:rPr lang="zh-CN" altLang="en-US" b="0" i="0" dirty="0">
                <a:solidFill>
                  <a:srgbClr val="404040"/>
                </a:solidFill>
                <a:effectLst/>
                <a:latin typeface="quote-cjk-patch"/>
              </a:rPr>
              <a:t>在</a:t>
            </a:r>
            <a:r>
              <a:rPr lang="en" altLang="zh-CN" b="0" i="0" dirty="0">
                <a:solidFill>
                  <a:srgbClr val="404040"/>
                </a:solidFill>
                <a:effectLst/>
                <a:latin typeface="quote-cjk-patch"/>
              </a:rPr>
              <a:t>Middlebury</a:t>
            </a:r>
            <a:r>
              <a:rPr lang="zh-CN" altLang="en-US" b="0" i="0" dirty="0">
                <a:solidFill>
                  <a:srgbClr val="404040"/>
                </a:solidFill>
                <a:effectLst/>
                <a:latin typeface="quote-cjk-patch"/>
              </a:rPr>
              <a:t>数据集上</a:t>
            </a:r>
            <a:r>
              <a:rPr lang="en" altLang="zh-CN" b="0" i="0" dirty="0">
                <a:solidFill>
                  <a:srgbClr val="404040"/>
                </a:solidFill>
                <a:effectLst/>
                <a:latin typeface="quote-cjk-patch"/>
              </a:rPr>
              <a:t>BP-2</a:t>
            </a:r>
            <a:r>
              <a:rPr lang="zh-CN" altLang="en-US" b="0" i="0" dirty="0">
                <a:solidFill>
                  <a:srgbClr val="404040"/>
                </a:solidFill>
                <a:effectLst/>
                <a:latin typeface="quote-cjk-patch"/>
              </a:rPr>
              <a:t>误差从</a:t>
            </a:r>
            <a:r>
              <a:rPr lang="en-US" altLang="zh-CN" b="0" i="0" dirty="0">
                <a:solidFill>
                  <a:srgbClr val="404040"/>
                </a:solidFill>
                <a:effectLst/>
                <a:latin typeface="quote-cjk-patch"/>
              </a:rPr>
              <a:t>7.5%</a:t>
            </a:r>
            <a:r>
              <a:rPr lang="zh-CN" altLang="en-US" b="0" i="0" dirty="0">
                <a:solidFill>
                  <a:srgbClr val="404040"/>
                </a:solidFill>
                <a:effectLst/>
                <a:latin typeface="quote-cjk-patch"/>
              </a:rPr>
              <a:t>降至</a:t>
            </a:r>
            <a:r>
              <a:rPr lang="en-US" altLang="zh-CN" b="0" i="0" dirty="0">
                <a:solidFill>
                  <a:srgbClr val="404040"/>
                </a:solidFill>
                <a:effectLst/>
                <a:latin typeface="quote-cjk-patch"/>
              </a:rPr>
              <a:t>1.1%</a:t>
            </a:r>
            <a:r>
              <a:rPr kumimoji="1" lang="en-US" altLang="zh-CN" b="0" i="0" dirty="0">
                <a:solidFill>
                  <a:srgbClr val="404040"/>
                </a:solidFill>
                <a:effectLst/>
                <a:latin typeface="quote-cjk-patch"/>
              </a:rPr>
              <a:t>;</a:t>
            </a:r>
          </a:p>
          <a:p>
            <a:pPr lvl="1"/>
            <a:r>
              <a:rPr lang="zh-CN" altLang="en-US" b="0" i="0" dirty="0">
                <a:solidFill>
                  <a:srgbClr val="404040"/>
                </a:solidFill>
                <a:effectLst/>
                <a:latin typeface="quote-cjk-patch"/>
              </a:rPr>
              <a:t>在</a:t>
            </a:r>
            <a:r>
              <a:rPr lang="en" altLang="zh-CN" b="0" i="0" dirty="0">
                <a:solidFill>
                  <a:srgbClr val="404040"/>
                </a:solidFill>
                <a:effectLst/>
                <a:latin typeface="quote-cjk-patch"/>
              </a:rPr>
              <a:t>ETH3D</a:t>
            </a:r>
            <a:r>
              <a:rPr lang="zh-CN" altLang="en-US" b="0" i="0" dirty="0">
                <a:solidFill>
                  <a:srgbClr val="404040"/>
                </a:solidFill>
                <a:effectLst/>
                <a:latin typeface="quote-cjk-patch"/>
              </a:rPr>
              <a:t>数据集上</a:t>
            </a:r>
            <a:r>
              <a:rPr lang="en" altLang="zh-CN" b="0" i="0" dirty="0">
                <a:solidFill>
                  <a:srgbClr val="404040"/>
                </a:solidFill>
                <a:effectLst/>
                <a:latin typeface="quote-cjk-patch"/>
              </a:rPr>
              <a:t>BP-2</a:t>
            </a:r>
            <a:r>
              <a:rPr lang="zh-CN" altLang="en-US" b="0" i="0" dirty="0">
                <a:solidFill>
                  <a:srgbClr val="404040"/>
                </a:solidFill>
                <a:effectLst/>
                <a:latin typeface="quote-cjk-patch"/>
              </a:rPr>
              <a:t>误差从</a:t>
            </a:r>
            <a:r>
              <a:rPr lang="en-US" altLang="zh-CN" b="0" i="0" dirty="0">
                <a:solidFill>
                  <a:srgbClr val="404040"/>
                </a:solidFill>
                <a:effectLst/>
                <a:latin typeface="quote-cjk-patch"/>
              </a:rPr>
              <a:t>3.8%</a:t>
            </a:r>
            <a:r>
              <a:rPr lang="zh-CN" altLang="en-US" b="0" i="0" dirty="0">
                <a:solidFill>
                  <a:srgbClr val="404040"/>
                </a:solidFill>
                <a:effectLst/>
                <a:latin typeface="quote-cjk-patch"/>
              </a:rPr>
              <a:t>降至</a:t>
            </a:r>
            <a:r>
              <a:rPr lang="en-US" altLang="zh-CN" dirty="0">
                <a:solidFill>
                  <a:srgbClr val="404040"/>
                </a:solidFill>
                <a:latin typeface="quote-cjk-patch"/>
              </a:rPr>
              <a:t>0</a:t>
            </a:r>
            <a:r>
              <a:rPr lang="en-US" altLang="zh-CN" b="0" i="0" dirty="0">
                <a:solidFill>
                  <a:srgbClr val="404040"/>
                </a:solidFill>
                <a:effectLst/>
                <a:latin typeface="quote-cjk-patch"/>
              </a:rPr>
              <a:t>.5%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836B625-5A10-9253-0C54-7DF5AC5331D4}"/>
              </a:ext>
            </a:extLst>
          </p:cNvPr>
          <p:cNvSpPr txBox="1"/>
          <p:nvPr/>
        </p:nvSpPr>
        <p:spPr>
          <a:xfrm>
            <a:off x="0" y="6023074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/>
              <a:t>[1] </a:t>
            </a:r>
            <a:r>
              <a:rPr lang="en" altLang="zh-CN" sz="1100" dirty="0"/>
              <a:t>Vision transformer adapter for dense predictions</a:t>
            </a:r>
            <a:r>
              <a:rPr lang="en" altLang="zh-CN" sz="11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 Lu </a:t>
            </a:r>
            <a:r>
              <a:rPr lang="en" altLang="zh-CN" sz="1100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Qiao</a:t>
            </a:r>
            <a:r>
              <a:rPr lang="en" altLang="zh-CN" sz="11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 2023.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1ECD068-161C-BB5E-3765-9CF2D0C6D690}"/>
              </a:ext>
            </a:extLst>
          </p:cNvPr>
          <p:cNvSpPr txBox="1"/>
          <p:nvPr/>
        </p:nvSpPr>
        <p:spPr>
          <a:xfrm>
            <a:off x="0" y="6284684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/>
              <a:t>[2] </a:t>
            </a:r>
            <a:r>
              <a:rPr lang="en" altLang="zh-CN" sz="1100" dirty="0" err="1"/>
              <a:t>Xception</a:t>
            </a:r>
            <a:r>
              <a:rPr lang="en" altLang="zh-CN" sz="1100" dirty="0"/>
              <a:t>: Deep Learning with </a:t>
            </a:r>
            <a:r>
              <a:rPr lang="en" altLang="zh-CN" sz="1100" dirty="0" err="1"/>
              <a:t>Depthwise</a:t>
            </a:r>
            <a:r>
              <a:rPr lang="en" altLang="zh-CN" sz="1100" dirty="0"/>
              <a:t> Separable Convolutions</a:t>
            </a:r>
            <a:r>
              <a:rPr lang="en" altLang="zh-CN" sz="11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 </a:t>
            </a:r>
            <a:r>
              <a:rPr lang="en" altLang="zh-CN" sz="1100" dirty="0" err="1"/>
              <a:t>Franc¸ois</a:t>
            </a:r>
            <a:r>
              <a:rPr lang="en" altLang="zh-CN" sz="1100" dirty="0"/>
              <a:t> Chollet</a:t>
            </a:r>
            <a:r>
              <a:rPr lang="en" altLang="zh-CN" sz="11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 2017.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93913BC-29F7-E2E0-DBF1-227B5F0C6904}"/>
              </a:ext>
            </a:extLst>
          </p:cNvPr>
          <p:cNvSpPr txBox="1"/>
          <p:nvPr/>
        </p:nvSpPr>
        <p:spPr>
          <a:xfrm>
            <a:off x="0" y="6546294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/>
              <a:t>[3] </a:t>
            </a:r>
            <a:r>
              <a:rPr lang="en" altLang="zh-CN" sz="1100" dirty="0"/>
              <a:t>RAFT-Stereo: Multilevel Recurrent Field Transforms for Stereo Matching</a:t>
            </a:r>
            <a:r>
              <a:rPr lang="en" altLang="zh-CN" sz="11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 </a:t>
            </a:r>
            <a:r>
              <a:rPr lang="en" altLang="zh-CN" sz="1100" dirty="0"/>
              <a:t>Lipson, Lahav</a:t>
            </a:r>
            <a:r>
              <a:rPr lang="en" altLang="zh-CN" sz="11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881039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r>
              <a:rPr kumimoji="1" lang="zh-CN" altLang="en-US" b="1" dirty="0"/>
              <a:t>制作</a:t>
            </a:r>
            <a:r>
              <a:rPr kumimoji="1" lang="en-US" altLang="zh-CN" b="1" dirty="0"/>
              <a:t>FSD</a:t>
            </a:r>
            <a:r>
              <a:rPr kumimoji="1" lang="zh-CN" altLang="en-US" b="1" dirty="0"/>
              <a:t>数据集</a:t>
            </a:r>
            <a:r>
              <a:rPr kumimoji="1" lang="en-US" altLang="zh-CN" b="1" dirty="0"/>
              <a:t>:</a:t>
            </a:r>
          </a:p>
          <a:p>
            <a:r>
              <a:rPr kumimoji="1" lang="zh-CN" altLang="en-US" sz="2400" dirty="0"/>
              <a:t>已有</a:t>
            </a:r>
            <a:r>
              <a:rPr kumimoji="1" lang="en-US" altLang="zh-CN" sz="2400" dirty="0"/>
              <a:t>synthetic dataset</a:t>
            </a:r>
            <a:r>
              <a:rPr kumimoji="1" lang="en-US" altLang="zh-CN" dirty="0"/>
              <a:t>: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pPr>
              <a:buFont typeface="Wingdings" pitchFamily="2" charset="2"/>
              <a:buChar char="Ø"/>
            </a:pPr>
            <a:r>
              <a:rPr kumimoji="1" lang="zh-CN" altLang="en-US" sz="2400" dirty="0"/>
              <a:t>仿真环境</a:t>
            </a:r>
            <a:r>
              <a:rPr kumimoji="1" lang="en-US" altLang="zh-CN" dirty="0"/>
              <a:t>: </a:t>
            </a:r>
            <a:r>
              <a:rPr kumimoji="1" lang="en-US" altLang="zh-CN" sz="2400" dirty="0"/>
              <a:t>Nvidia </a:t>
            </a:r>
            <a:r>
              <a:rPr kumimoji="1" lang="en-US" altLang="zh-CN" sz="2400" dirty="0" err="1"/>
              <a:t>Ominiverse</a:t>
            </a:r>
            <a:endParaRPr kumimoji="1" lang="en-US" altLang="zh-CN" sz="2400" dirty="0"/>
          </a:p>
          <a:p>
            <a:pPr>
              <a:buFont typeface="Wingdings" pitchFamily="2" charset="2"/>
              <a:buChar char="Ø"/>
            </a:pPr>
            <a:r>
              <a:rPr kumimoji="1" lang="zh-CN" altLang="en-US" sz="2400" dirty="0"/>
              <a:t>数据增强</a:t>
            </a:r>
            <a:r>
              <a:rPr kumimoji="1" lang="en-US" altLang="zh-CN" sz="2400" dirty="0"/>
              <a:t>: </a:t>
            </a:r>
          </a:p>
          <a:p>
            <a:pPr lvl="1"/>
            <a:r>
              <a:rPr kumimoji="1" lang="en-US" altLang="zh-CN" dirty="0"/>
              <a:t>Config object randomly;</a:t>
            </a:r>
          </a:p>
          <a:p>
            <a:pPr lvl="1"/>
            <a:r>
              <a:rPr kumimoji="1" lang="en-US" altLang="zh-CN" dirty="0"/>
              <a:t>Config camera, lighting randomly;</a:t>
            </a:r>
          </a:p>
          <a:p>
            <a:pPr lvl="1"/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D08D090-E0AF-F1D6-E605-736EDAA29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2653584"/>
            <a:ext cx="8921154" cy="236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19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r>
              <a:rPr kumimoji="1" lang="zh-CN" altLang="en-US" b="1" dirty="0"/>
              <a:t>制作</a:t>
            </a:r>
            <a:r>
              <a:rPr kumimoji="1" lang="en-US" altLang="zh-CN" b="1" dirty="0"/>
              <a:t>FSD</a:t>
            </a:r>
            <a:r>
              <a:rPr kumimoji="1" lang="zh-CN" altLang="en-US" b="1" dirty="0"/>
              <a:t>数据集</a:t>
            </a:r>
            <a:r>
              <a:rPr kumimoji="1" lang="en-US" altLang="zh-CN" b="1" dirty="0"/>
              <a:t>:</a:t>
            </a:r>
          </a:p>
          <a:p>
            <a:r>
              <a:rPr kumimoji="1" lang="en-US" altLang="zh-CN" sz="2400" dirty="0"/>
              <a:t>FSD example</a:t>
            </a:r>
            <a:r>
              <a:rPr kumimoji="1" lang="en-US" altLang="zh-CN" dirty="0"/>
              <a:t>: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pPr>
              <a:buFont typeface="Wingdings" pitchFamily="2" charset="2"/>
              <a:buChar char="Ø"/>
            </a:pPr>
            <a:r>
              <a:rPr kumimoji="1" lang="zh-CN" altLang="en-US" sz="2400" dirty="0"/>
              <a:t>仿真环境</a:t>
            </a:r>
            <a:r>
              <a:rPr kumimoji="1" lang="en-US" altLang="zh-CN" dirty="0"/>
              <a:t>: </a:t>
            </a:r>
            <a:r>
              <a:rPr kumimoji="1" lang="en-US" altLang="zh-CN" sz="2400" dirty="0"/>
              <a:t>Nvidia </a:t>
            </a:r>
            <a:r>
              <a:rPr kumimoji="1" lang="en-US" altLang="zh-CN" sz="2400" dirty="0" err="1"/>
              <a:t>Ominiverse</a:t>
            </a:r>
            <a:endParaRPr kumimoji="1" lang="en-US" altLang="zh-CN" sz="2400" dirty="0"/>
          </a:p>
          <a:p>
            <a:pPr>
              <a:buFont typeface="Wingdings" pitchFamily="2" charset="2"/>
              <a:buChar char="Ø"/>
            </a:pPr>
            <a:r>
              <a:rPr kumimoji="1" lang="zh-CN" altLang="en-US" sz="2400" dirty="0"/>
              <a:t>数据增强</a:t>
            </a:r>
            <a:r>
              <a:rPr kumimoji="1" lang="en-US" altLang="zh-CN" sz="2400" dirty="0"/>
              <a:t>: </a:t>
            </a:r>
          </a:p>
          <a:p>
            <a:pPr lvl="1"/>
            <a:r>
              <a:rPr kumimoji="1" lang="en-US" altLang="zh-CN" dirty="0"/>
              <a:t>Config object randomly;</a:t>
            </a:r>
          </a:p>
          <a:p>
            <a:pPr lvl="1"/>
            <a:r>
              <a:rPr kumimoji="1" lang="en-US" altLang="zh-CN" dirty="0"/>
              <a:t>Config camera, lighting randomly;</a:t>
            </a: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9D7F3-F4CF-3CF1-80A4-80960C73C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789" y="2548781"/>
            <a:ext cx="7628848" cy="25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21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kumimoji="1" lang="zh-CN" altLang="en-US" b="1" dirty="0"/>
              <a:t>制作</a:t>
            </a:r>
            <a:r>
              <a:rPr kumimoji="1" lang="en-US" altLang="zh-CN" b="1" dirty="0"/>
              <a:t>FSD</a:t>
            </a:r>
            <a:r>
              <a:rPr kumimoji="1" lang="zh-CN" altLang="en-US" b="1" dirty="0"/>
              <a:t>数据集</a:t>
            </a:r>
            <a:r>
              <a:rPr kumimoji="1" lang="en-US" altLang="zh-CN" b="1" dirty="0"/>
              <a:t>:</a:t>
            </a:r>
          </a:p>
          <a:p>
            <a:r>
              <a:rPr kumimoji="1" lang="zh-CN" altLang="en-US" sz="2400" dirty="0"/>
              <a:t>数据清洗流程</a:t>
            </a:r>
            <a:r>
              <a:rPr kumimoji="1" lang="en-US" altLang="zh-CN" dirty="0"/>
              <a:t>: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en-US" altLang="zh-CN" sz="2400" dirty="0"/>
          </a:p>
          <a:p>
            <a:pPr>
              <a:buFont typeface="Wingdings" pitchFamily="2" charset="2"/>
              <a:buChar char="Ø"/>
            </a:pPr>
            <a:r>
              <a:rPr kumimoji="1" lang="zh-CN" altLang="en-US" sz="2400" dirty="0"/>
              <a:t>训练初始版本</a:t>
            </a:r>
            <a:r>
              <a:rPr kumimoji="1" lang="en-US" altLang="zh-CN" sz="2400" dirty="0" err="1"/>
              <a:t>FundationStereo</a:t>
            </a:r>
            <a:r>
              <a:rPr kumimoji="1" lang="en-US" altLang="zh-CN" sz="2400" dirty="0"/>
              <a:t>;</a:t>
            </a:r>
          </a:p>
          <a:p>
            <a:pPr>
              <a:buFont typeface="Wingdings" pitchFamily="2" charset="2"/>
              <a:buChar char="Ø"/>
            </a:pPr>
            <a:r>
              <a:rPr kumimoji="1" lang="zh-CN" altLang="en-US" sz="2400" dirty="0"/>
              <a:t>在所有数据上测试</a:t>
            </a:r>
            <a:r>
              <a:rPr kumimoji="1" lang="en-US" altLang="zh-CN" sz="2400" dirty="0"/>
              <a:t>: </a:t>
            </a:r>
            <a:r>
              <a:rPr kumimoji="1" lang="zh-CN" altLang="en-US" sz="2400" dirty="0"/>
              <a:t>计算</a:t>
            </a:r>
            <a:r>
              <a:rPr kumimoji="1" lang="en-US" altLang="zh-CN" sz="2400" dirty="0"/>
              <a:t>BP-2</a:t>
            </a:r>
            <a:r>
              <a:rPr kumimoji="1" lang="en-US" altLang="zh-CN" sz="2400" baseline="30000" dirty="0"/>
              <a:t>[1]</a:t>
            </a:r>
            <a:r>
              <a:rPr kumimoji="1" lang="en-US" altLang="zh-CN" sz="2400" dirty="0"/>
              <a:t>,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&gt;=60%</a:t>
            </a:r>
            <a:r>
              <a:rPr kumimoji="1" lang="zh-CN" altLang="en-US" sz="2400" dirty="0"/>
              <a:t>则过滤这对</a:t>
            </a:r>
            <a:r>
              <a:rPr kumimoji="1" lang="en-US" altLang="zh-CN" sz="2400" dirty="0"/>
              <a:t>stereo image;  </a:t>
            </a: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DA6E88A-707D-78F2-1D9F-08DB0E76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67" y="2831878"/>
            <a:ext cx="8954575" cy="245978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155FD35-65C2-6AF8-ACD7-A21C664240E5}"/>
              </a:ext>
            </a:extLst>
          </p:cNvPr>
          <p:cNvSpPr txBox="1"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[1] BP-2: disparity error &gt;2 pixel</a:t>
            </a:r>
            <a:r>
              <a:rPr kumimoji="1" lang="zh-CN" altLang="en-US" sz="1400" dirty="0"/>
              <a:t>的像素比例</a:t>
            </a:r>
          </a:p>
        </p:txBody>
      </p:sp>
    </p:spTree>
    <p:extLst>
      <p:ext uri="{BB962C8B-B14F-4D97-AF65-F5344CB8AC3E}">
        <p14:creationId xmlns:p14="http://schemas.microsoft.com/office/powerpoint/2010/main" val="4167377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978"/>
            <a:ext cx="10515600" cy="5413021"/>
          </a:xfrm>
        </p:spPr>
        <p:txBody>
          <a:bodyPr>
            <a:normAutofit fontScale="40000" lnSpcReduction="20000"/>
          </a:bodyPr>
          <a:lstStyle/>
          <a:p>
            <a:r>
              <a:rPr kumimoji="1" lang="zh-CN" altLang="en-US" sz="6000" b="1" dirty="0"/>
              <a:t>网络结构</a:t>
            </a:r>
            <a:r>
              <a:rPr kumimoji="1" lang="en-US" altLang="zh-CN" sz="3500" dirty="0"/>
              <a:t>: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sz="3300" dirty="0"/>
          </a:p>
          <a:p>
            <a:endParaRPr kumimoji="1" lang="en-US" altLang="zh-CN" sz="3300" dirty="0"/>
          </a:p>
          <a:p>
            <a:r>
              <a:rPr kumimoji="1" lang="zh-CN" altLang="en-US" sz="3300" dirty="0"/>
              <a:t>融合单目深度先验</a:t>
            </a:r>
            <a:r>
              <a:rPr kumimoji="1" lang="en-US" altLang="zh-CN" dirty="0"/>
              <a:t>:</a:t>
            </a:r>
          </a:p>
          <a:p>
            <a:pPr lvl="1"/>
            <a:r>
              <a:rPr kumimoji="1" lang="zh-CN" altLang="en-US" sz="3400" dirty="0"/>
              <a:t>适配器</a:t>
            </a:r>
            <a:r>
              <a:rPr kumimoji="1" lang="en-US" altLang="zh-CN" sz="3400" dirty="0"/>
              <a:t>STA</a:t>
            </a:r>
            <a:r>
              <a:rPr kumimoji="1" lang="zh-CN" altLang="en-US" sz="3400" dirty="0"/>
              <a:t>连接</a:t>
            </a:r>
            <a:r>
              <a:rPr kumimoji="1" lang="en-US" altLang="zh-CN" sz="3400" dirty="0" err="1"/>
              <a:t>depthanything</a:t>
            </a:r>
            <a:r>
              <a:rPr kumimoji="1" lang="zh-CN" altLang="en-US" sz="3400" dirty="0"/>
              <a:t>的</a:t>
            </a:r>
            <a:r>
              <a:rPr kumimoji="1" lang="en-US" altLang="zh-CN" sz="3400" dirty="0" err="1"/>
              <a:t>ViT</a:t>
            </a:r>
            <a:r>
              <a:rPr kumimoji="1" lang="zh-CN" altLang="en-US" sz="3400" dirty="0"/>
              <a:t>特征值与</a:t>
            </a:r>
            <a:r>
              <a:rPr kumimoji="1" lang="en-US" altLang="zh-CN" sz="3400" dirty="0"/>
              <a:t>stereo matching</a:t>
            </a:r>
            <a:r>
              <a:rPr kumimoji="1" lang="zh-CN" altLang="en-US" sz="3400" dirty="0"/>
              <a:t>后续网络结构</a:t>
            </a:r>
            <a:r>
              <a:rPr kumimoji="1" lang="en-US" altLang="zh-CN" sz="3400" dirty="0"/>
              <a:t>;</a:t>
            </a:r>
            <a:endParaRPr kumimoji="1" lang="en-US" altLang="zh-CN" dirty="0"/>
          </a:p>
          <a:p>
            <a:r>
              <a:rPr kumimoji="1" lang="zh-CN" altLang="en-US" sz="3300" dirty="0"/>
              <a:t>代价体过滤</a:t>
            </a:r>
            <a:r>
              <a:rPr kumimoji="1" lang="en-US" altLang="zh-CN" dirty="0"/>
              <a:t>:</a:t>
            </a:r>
          </a:p>
          <a:p>
            <a:pPr lvl="1"/>
            <a:r>
              <a:rPr kumimoji="1" lang="zh-CN" altLang="en-US" sz="3400" dirty="0"/>
              <a:t>将</a:t>
            </a:r>
            <a:r>
              <a:rPr lang="en" altLang="zh-CN" sz="3400" b="0" i="0" dirty="0">
                <a:solidFill>
                  <a:srgbClr val="404040"/>
                </a:solidFill>
                <a:effectLst/>
                <a:latin typeface="quote-cjk-patch"/>
              </a:rPr>
              <a:t>3D</a:t>
            </a:r>
            <a:r>
              <a:rPr lang="zh-CN" altLang="en-US" sz="3400" b="0" i="0" dirty="0">
                <a:solidFill>
                  <a:srgbClr val="404040"/>
                </a:solidFill>
                <a:effectLst/>
                <a:latin typeface="quote-cjk-patch"/>
              </a:rPr>
              <a:t>卷积解耦为空间和视差维度的独立操作，扩展感受野并降低计算开销</a:t>
            </a:r>
            <a:r>
              <a:rPr lang="en-US" altLang="zh-CN" sz="3400" b="0" i="0" dirty="0">
                <a:solidFill>
                  <a:srgbClr val="404040"/>
                </a:solidFill>
                <a:effectLst/>
                <a:latin typeface="quote-cjk-patch"/>
              </a:rPr>
              <a:t>;</a:t>
            </a:r>
            <a:endParaRPr kumimoji="1" lang="en-US" altLang="zh-CN" dirty="0"/>
          </a:p>
          <a:p>
            <a:r>
              <a:rPr kumimoji="1" lang="zh-CN" altLang="en-US" sz="3300" dirty="0"/>
              <a:t>迭代优化视差图</a:t>
            </a:r>
            <a:r>
              <a:rPr kumimoji="1" lang="en-US" altLang="zh-CN" dirty="0"/>
              <a:t>:</a:t>
            </a:r>
          </a:p>
          <a:p>
            <a:pPr lvl="1"/>
            <a:r>
              <a:rPr kumimoji="1" lang="en-US" altLang="zh-CN" sz="3400" dirty="0"/>
              <a:t>3 GRU blocks</a:t>
            </a:r>
            <a:r>
              <a:rPr kumimoji="1" lang="zh-CN" altLang="en-US" sz="3400" dirty="0"/>
              <a:t>迭代更新</a:t>
            </a:r>
            <a:r>
              <a:rPr kumimoji="1" lang="en-US" altLang="zh-CN" sz="3400" dirty="0"/>
              <a:t>1/4</a:t>
            </a:r>
            <a:r>
              <a:rPr kumimoji="1" lang="zh-CN" altLang="en-US" sz="3400" dirty="0"/>
              <a:t> </a:t>
            </a:r>
            <a:r>
              <a:rPr kumimoji="1" lang="en-US" altLang="zh-CN" sz="3400" dirty="0"/>
              <a:t>resolution</a:t>
            </a:r>
            <a:r>
              <a:rPr kumimoji="1" lang="zh-CN" altLang="en-US" sz="3400" dirty="0"/>
              <a:t>的</a:t>
            </a:r>
            <a:r>
              <a:rPr kumimoji="1" lang="en-US" altLang="zh-CN" sz="3400" dirty="0"/>
              <a:t>disparity</a:t>
            </a:r>
            <a:r>
              <a:rPr kumimoji="1" lang="zh-CN" altLang="en-US" sz="3400" dirty="0"/>
              <a:t> </a:t>
            </a:r>
            <a:r>
              <a:rPr kumimoji="1" lang="en-US" altLang="zh-CN" sz="3400" dirty="0"/>
              <a:t>map</a:t>
            </a:r>
          </a:p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BB35B2-F3E8-8172-31D1-BA2FE3083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844" y="1905363"/>
            <a:ext cx="8413350" cy="30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28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7E7492-8B61-AFDD-999C-0885D5163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StereoMatching</a:t>
            </a:r>
            <a:r>
              <a:rPr kumimoji="1" lang="zh-CN" altLang="en-US" dirty="0"/>
              <a:t>发展历程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61F0A9-1DD4-25E2-A9E1-AFE971F0D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46120"/>
            <a:ext cx="10515600" cy="3758184"/>
          </a:xfrm>
        </p:spPr>
        <p:txBody>
          <a:bodyPr>
            <a:normAutofit fontScale="47500" lnSpcReduction="20000"/>
          </a:bodyPr>
          <a:lstStyle/>
          <a:p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传统算法</a:t>
            </a:r>
            <a:r>
              <a:rPr kumimoji="1" lang="en-US" altLang="zh-CN" dirty="0"/>
              <a:t>:</a:t>
            </a:r>
          </a:p>
          <a:p>
            <a:pPr lvl="1"/>
            <a:r>
              <a:rPr kumimoji="1" lang="zh-CN" altLang="en-US" dirty="0"/>
              <a:t>优点</a:t>
            </a:r>
            <a:r>
              <a:rPr kumimoji="1" lang="en-US" altLang="zh-CN" dirty="0"/>
              <a:t>: </a:t>
            </a:r>
            <a:r>
              <a:rPr kumimoji="1" lang="zh-CN" altLang="en-US" dirty="0"/>
              <a:t>纹理丰富区域表现较好</a:t>
            </a:r>
            <a:r>
              <a:rPr kumimoji="1" lang="en-US" altLang="zh-CN" dirty="0"/>
              <a:t>, </a:t>
            </a:r>
            <a:r>
              <a:rPr kumimoji="1" lang="zh-CN" altLang="en-US" dirty="0"/>
              <a:t>易实现效果与效率的平衡</a:t>
            </a:r>
            <a:r>
              <a:rPr kumimoji="1" lang="en-US" altLang="zh-CN" dirty="0"/>
              <a:t>;</a:t>
            </a:r>
          </a:p>
          <a:p>
            <a:pPr lvl="1"/>
            <a:r>
              <a:rPr kumimoji="1" lang="zh-CN" altLang="en-US" dirty="0"/>
              <a:t>缺点</a:t>
            </a:r>
            <a:r>
              <a:rPr kumimoji="1" lang="en-US" altLang="zh-CN" dirty="0"/>
              <a:t>: </a:t>
            </a:r>
            <a:r>
              <a:rPr kumimoji="1" lang="zh-CN" altLang="en-US" dirty="0"/>
              <a:t>遮挡、弱纹理区域， 光照变化问题突出</a:t>
            </a:r>
            <a:r>
              <a:rPr kumimoji="1" lang="en-US" altLang="zh-CN" dirty="0"/>
              <a:t>;</a:t>
            </a:r>
          </a:p>
          <a:p>
            <a:r>
              <a:rPr kumimoji="1" lang="zh-CN" altLang="en-US" dirty="0"/>
              <a:t>深度学习类算法</a:t>
            </a:r>
            <a:r>
              <a:rPr kumimoji="1" lang="en-US" altLang="zh-CN" dirty="0"/>
              <a:t>:</a:t>
            </a:r>
          </a:p>
          <a:p>
            <a:pPr lvl="1"/>
            <a:r>
              <a:rPr kumimoji="1" lang="zh-CN" altLang="en-US" dirty="0"/>
              <a:t>优点</a:t>
            </a:r>
            <a:r>
              <a:rPr kumimoji="1" lang="en-US" altLang="zh-CN" dirty="0"/>
              <a:t>:</a:t>
            </a:r>
            <a:r>
              <a:rPr kumimoji="1" lang="zh-CN" altLang="en-US" dirty="0"/>
              <a:t> 构建更有效的代价体</a:t>
            </a:r>
            <a:r>
              <a:rPr kumimoji="1" lang="en-US" altLang="zh-CN" dirty="0"/>
              <a:t>, </a:t>
            </a:r>
            <a:r>
              <a:rPr kumimoji="1" lang="zh-CN" altLang="en-US" dirty="0"/>
              <a:t>优化视差回归过程</a:t>
            </a:r>
            <a:r>
              <a:rPr kumimoji="1" lang="en-US" altLang="zh-CN" dirty="0"/>
              <a:t>;</a:t>
            </a:r>
          </a:p>
          <a:p>
            <a:pPr lvl="1"/>
            <a:r>
              <a:rPr kumimoji="1" lang="zh-CN" altLang="en-US" dirty="0"/>
              <a:t>缺点</a:t>
            </a:r>
            <a:r>
              <a:rPr kumimoji="1" lang="en-US" altLang="zh-CN" dirty="0"/>
              <a:t>: </a:t>
            </a:r>
            <a:r>
              <a:rPr kumimoji="1" lang="zh-CN" altLang="en-US" dirty="0"/>
              <a:t>计算复杂度高且泛换能力有限</a:t>
            </a:r>
            <a:r>
              <a:rPr kumimoji="1" lang="en-US" altLang="zh-CN" dirty="0"/>
              <a:t>;</a:t>
            </a:r>
          </a:p>
          <a:p>
            <a:r>
              <a:rPr kumimoji="1" lang="zh-CN" altLang="en-US" dirty="0"/>
              <a:t>迭代优化类算法</a:t>
            </a:r>
            <a:r>
              <a:rPr kumimoji="1" lang="en-US" altLang="zh-CN" dirty="0"/>
              <a:t>:</a:t>
            </a:r>
          </a:p>
          <a:p>
            <a:pPr lvl="1"/>
            <a:r>
              <a:rPr kumimoji="1" lang="zh-CN" altLang="en-US" dirty="0"/>
              <a:t>优点</a:t>
            </a:r>
            <a:r>
              <a:rPr kumimoji="1" lang="en-US" altLang="zh-CN" dirty="0"/>
              <a:t>: (RAFT-Stereo)GRU</a:t>
            </a:r>
            <a:r>
              <a:rPr kumimoji="1" lang="zh-CN" altLang="en-US" dirty="0"/>
              <a:t>逐步更新视差</a:t>
            </a:r>
            <a:r>
              <a:rPr kumimoji="1" lang="en-US" altLang="zh-CN" dirty="0"/>
              <a:t>, (PCW-Net)transformer</a:t>
            </a:r>
            <a:r>
              <a:rPr kumimoji="1" lang="zh-CN" altLang="en-US" dirty="0"/>
              <a:t>在代价体中引入长距离上下文信息</a:t>
            </a:r>
            <a:r>
              <a:rPr kumimoji="1" lang="en-US" altLang="zh-CN" dirty="0"/>
              <a:t>;</a:t>
            </a:r>
            <a:r>
              <a:rPr lang="zh-CN" altLang="en-US" b="0" i="0" dirty="0">
                <a:solidFill>
                  <a:srgbClr val="404040"/>
                </a:solidFill>
                <a:effectLst/>
                <a:latin typeface="quote-cjk-patch"/>
              </a:rPr>
              <a:t>在</a:t>
            </a:r>
            <a:r>
              <a:rPr lang="zh-CN" altLang="en-US" b="1" i="0" dirty="0">
                <a:solidFill>
                  <a:srgbClr val="404040"/>
                </a:solidFill>
                <a:effectLst/>
                <a:latin typeface="quote-cjk-patch"/>
              </a:rPr>
              <a:t>效率与精度</a:t>
            </a:r>
            <a:r>
              <a:rPr lang="zh-CN" altLang="en-US" b="0" i="0" dirty="0">
                <a:solidFill>
                  <a:srgbClr val="404040"/>
                </a:solidFill>
                <a:effectLst/>
                <a:latin typeface="quote-cjk-patch"/>
              </a:rPr>
              <a:t>之间取得了更好平衡</a:t>
            </a:r>
            <a:r>
              <a:rPr lang="en-US" altLang="zh-CN" b="0" i="0" dirty="0">
                <a:solidFill>
                  <a:srgbClr val="404040"/>
                </a:solidFill>
                <a:effectLst/>
                <a:latin typeface="quote-cjk-patch"/>
              </a:rPr>
              <a:t>;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缺点</a:t>
            </a:r>
            <a:r>
              <a:rPr kumimoji="1" lang="en-US" altLang="zh-CN" dirty="0"/>
              <a:t>:</a:t>
            </a:r>
            <a:r>
              <a:rPr lang="zh-CN" altLang="en-US" b="0" i="0" dirty="0">
                <a:solidFill>
                  <a:srgbClr val="404040"/>
                </a:solidFill>
                <a:effectLst/>
                <a:latin typeface="quote-cjk-patch"/>
              </a:rPr>
              <a:t>零样本泛化能力仍然有限</a:t>
            </a:r>
            <a:r>
              <a:rPr lang="en-US" altLang="zh-CN" b="0" i="0" dirty="0">
                <a:solidFill>
                  <a:srgbClr val="404040"/>
                </a:solidFill>
                <a:effectLst/>
                <a:latin typeface="quote-cjk-patch"/>
              </a:rPr>
              <a:t>;</a:t>
            </a:r>
            <a:endParaRPr kumimoji="1" lang="en-US" altLang="zh-CN" dirty="0"/>
          </a:p>
          <a:p>
            <a:r>
              <a:rPr kumimoji="1" lang="zh-CN" altLang="en-US" dirty="0"/>
              <a:t>基础模型类算法</a:t>
            </a:r>
            <a:r>
              <a:rPr kumimoji="1" lang="en-US" altLang="zh-CN" dirty="0"/>
              <a:t>:</a:t>
            </a:r>
          </a:p>
          <a:p>
            <a:pPr lvl="1"/>
            <a:r>
              <a:rPr kumimoji="1" lang="zh-CN" altLang="en-US" dirty="0"/>
              <a:t>优点</a:t>
            </a:r>
            <a:r>
              <a:rPr kumimoji="1" lang="en-US" altLang="zh-CN" dirty="0"/>
              <a:t>: </a:t>
            </a:r>
            <a:r>
              <a:rPr kumimoji="1" lang="zh-CN" altLang="en-US" dirty="0"/>
              <a:t>融合单目深度估计模型的优势</a:t>
            </a:r>
            <a:r>
              <a:rPr kumimoji="1" lang="en-US" altLang="zh-CN" dirty="0"/>
              <a:t>, </a:t>
            </a:r>
            <a:r>
              <a:rPr kumimoji="1" lang="zh-CN" altLang="en-US" dirty="0"/>
              <a:t>实现零样本泛化能力突破</a:t>
            </a:r>
            <a:r>
              <a:rPr kumimoji="1" lang="en-US" altLang="zh-CN" dirty="0"/>
              <a:t>;</a:t>
            </a:r>
          </a:p>
          <a:p>
            <a:pPr lvl="1"/>
            <a:r>
              <a:rPr kumimoji="1" lang="zh-CN" altLang="en-US" dirty="0"/>
              <a:t>缺点</a:t>
            </a:r>
            <a:r>
              <a:rPr kumimoji="1" lang="en-US" altLang="zh-CN" dirty="0"/>
              <a:t>: </a:t>
            </a:r>
            <a:r>
              <a:rPr kumimoji="1" lang="zh-CN" altLang="en-US" dirty="0"/>
              <a:t>需要大规模高质量</a:t>
            </a:r>
            <a:r>
              <a:rPr kumimoji="1" lang="en-US" altLang="zh-CN" dirty="0"/>
              <a:t>stereo</a:t>
            </a:r>
            <a:r>
              <a:rPr kumimoji="1" lang="zh-CN" altLang="en-US" dirty="0"/>
              <a:t>数据</a:t>
            </a:r>
            <a:r>
              <a:rPr kumimoji="1" lang="en-US" altLang="zh-CN" dirty="0"/>
              <a:t>;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38CA9B7-FB90-7FED-C0FA-E25816993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648" y="1315784"/>
            <a:ext cx="6979776" cy="292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17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kumimoji="1" lang="zh-CN" altLang="en-US" sz="3400" b="1" dirty="0"/>
              <a:t>融合单目深度先验</a:t>
            </a:r>
            <a:r>
              <a:rPr kumimoji="1" lang="en-US" altLang="zh-CN" dirty="0"/>
              <a:t>: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>
              <a:buFont typeface="Wingdings" pitchFamily="2" charset="2"/>
              <a:buChar char="Ø"/>
            </a:pPr>
            <a:r>
              <a:rPr kumimoji="1" lang="en-US" altLang="zh-CN" dirty="0"/>
              <a:t>CNN</a:t>
            </a:r>
            <a:r>
              <a:rPr kumimoji="1" lang="zh-CN" altLang="en-US" dirty="0"/>
              <a:t>提取多尺度特征图</a:t>
            </a:r>
            <a:r>
              <a:rPr kumimoji="1" lang="en-US" altLang="zh-CN" dirty="0"/>
              <a:t>;</a:t>
            </a:r>
          </a:p>
          <a:p>
            <a:pPr>
              <a:buFont typeface="Wingdings" pitchFamily="2" charset="2"/>
              <a:buChar char="Ø"/>
            </a:pPr>
            <a:r>
              <a:rPr kumimoji="1" lang="zh-CN" altLang="en-US" sz="2600" dirty="0"/>
              <a:t>合并</a:t>
            </a:r>
            <a:r>
              <a:rPr kumimoji="1" lang="en-US" altLang="zh-CN" sz="2600" dirty="0" err="1"/>
              <a:t>DepthAnything</a:t>
            </a:r>
            <a:r>
              <a:rPr kumimoji="1" lang="zh-CN" altLang="en-US" sz="2600" dirty="0"/>
              <a:t>倒数第二层的特征图</a:t>
            </a:r>
            <a:r>
              <a:rPr kumimoji="1" lang="en-US" altLang="zh-CN" dirty="0"/>
              <a:t>: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B61734-E40E-5936-E718-4242567A5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2380155"/>
            <a:ext cx="7772400" cy="19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64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77500" lnSpcReduction="20000"/>
          </a:bodyPr>
          <a:lstStyle/>
          <a:p>
            <a:r>
              <a:rPr kumimoji="1" lang="zh-CN" altLang="en-US" sz="3400" b="1" dirty="0"/>
              <a:t>构建代价体</a:t>
            </a:r>
            <a:r>
              <a:rPr kumimoji="1" lang="en-US" altLang="zh-CN" dirty="0"/>
              <a:t>: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>
              <a:buFont typeface="Wingdings" pitchFamily="2" charset="2"/>
              <a:buChar char="Ø"/>
            </a:pPr>
            <a:endParaRPr kumimoji="1" lang="en-US" altLang="zh-CN" dirty="0"/>
          </a:p>
          <a:p>
            <a:pPr>
              <a:buFont typeface="Wingdings" pitchFamily="2" charset="2"/>
              <a:buChar char="Ø"/>
            </a:pPr>
            <a:endParaRPr kumimoji="1" lang="en-US" altLang="zh-CN" dirty="0"/>
          </a:p>
          <a:p>
            <a:pPr>
              <a:buFont typeface="Wingdings" pitchFamily="2" charset="2"/>
              <a:buChar char="Ø"/>
            </a:pPr>
            <a:endParaRPr kumimoji="1" lang="en-US" altLang="zh-CN" dirty="0"/>
          </a:p>
          <a:p>
            <a:r>
              <a:rPr kumimoji="1" lang="zh-CN" altLang="en-US" dirty="0"/>
              <a:t>构建</a:t>
            </a:r>
            <a:r>
              <a:rPr kumimoji="1" lang="en-US" altLang="zh-CN" dirty="0"/>
              <a:t>1/4 res</a:t>
            </a:r>
            <a:r>
              <a:rPr kumimoji="1" lang="zh-CN" altLang="en-US" dirty="0"/>
              <a:t>的</a:t>
            </a:r>
            <a:r>
              <a:rPr kumimoji="1" lang="en-US" altLang="zh-CN" dirty="0" err="1"/>
              <a:t>init</a:t>
            </a:r>
            <a:r>
              <a:rPr kumimoji="1" lang="en-US" altLang="zh-CN" dirty="0"/>
              <a:t> cost</a:t>
            </a:r>
            <a:r>
              <a:rPr kumimoji="1" lang="zh-CN" altLang="en-US" dirty="0"/>
              <a:t> </a:t>
            </a:r>
            <a:r>
              <a:rPr kumimoji="1" lang="en-US" altLang="zh-CN" dirty="0"/>
              <a:t>volume</a:t>
            </a:r>
          </a:p>
          <a:p>
            <a:r>
              <a:rPr kumimoji="1" lang="zh-CN" altLang="en-US" dirty="0"/>
              <a:t>对高分辨率的图像做</a:t>
            </a:r>
            <a:r>
              <a:rPr kumimoji="1" lang="en-US" altLang="zh-CN" dirty="0"/>
              <a:t> 3d convolution</a:t>
            </a:r>
            <a:r>
              <a:rPr kumimoji="1" lang="zh-CN" altLang="en-US" dirty="0"/>
              <a:t>会遇到显存爆炸问题</a:t>
            </a:r>
            <a:r>
              <a:rPr kumimoji="1" lang="en-US" altLang="zh-CN" dirty="0"/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kumimoji="1" lang="zh-CN" altLang="en-US" dirty="0"/>
              <a:t>分解</a:t>
            </a:r>
            <a:r>
              <a:rPr kumimoji="1" lang="en-US" altLang="zh-CN" dirty="0"/>
              <a:t>3x3x3</a:t>
            </a:r>
            <a:r>
              <a:rPr kumimoji="1" lang="zh-CN" altLang="en-US" dirty="0"/>
              <a:t>的卷积核</a:t>
            </a:r>
            <a:r>
              <a:rPr kumimoji="1" lang="en-US" altLang="zh-CN" dirty="0"/>
              <a:t>: spatial dim: 3x3x1,  disparity dim: 1x1x3</a:t>
            </a:r>
          </a:p>
          <a:p>
            <a:r>
              <a:rPr kumimoji="1" lang="en-US" altLang="zh-CN" sz="2600" dirty="0"/>
              <a:t>Disparity transformer:</a:t>
            </a:r>
          </a:p>
          <a:p>
            <a:pPr lvl="1">
              <a:buFont typeface="Wingdings" pitchFamily="2" charset="2"/>
              <a:buChar char="Ø"/>
            </a:pPr>
            <a:r>
              <a:rPr kumimoji="1" lang="zh-CN" altLang="en-US" dirty="0"/>
              <a:t>把</a:t>
            </a:r>
            <a:r>
              <a:rPr kumimoji="1" lang="en-US" altLang="zh-CN" dirty="0"/>
              <a:t>tensor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reshape</a:t>
            </a:r>
            <a:r>
              <a:rPr kumimoji="1" lang="zh-CN" altLang="en-US" dirty="0"/>
              <a:t>成</a:t>
            </a:r>
            <a:r>
              <a:rPr kumimoji="1" lang="en-US" altLang="zh-CN" dirty="0"/>
              <a:t>(B*H/16*W/16, D/16, C),</a:t>
            </a:r>
            <a:r>
              <a:rPr kumimoji="1" lang="zh-CN" altLang="en-US" sz="2400" dirty="0"/>
              <a:t>在</a:t>
            </a:r>
            <a:r>
              <a:rPr kumimoji="1" lang="en-US" altLang="zh-CN" sz="2400" dirty="0"/>
              <a:t>disparity</a:t>
            </a:r>
            <a:r>
              <a:rPr kumimoji="1" lang="zh-CN" altLang="en-US" sz="2400" dirty="0"/>
              <a:t>维度单独做</a:t>
            </a:r>
            <a:r>
              <a:rPr kumimoji="1" lang="en-US" altLang="zh-CN" sz="2400" dirty="0"/>
              <a:t>self-attn</a:t>
            </a:r>
            <a:endParaRPr kumimoji="1"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65496FE-4583-FFCA-809F-5F6F39E8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160" y="2171837"/>
            <a:ext cx="5260031" cy="2736432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90F2F11C-50B9-4F54-F9DC-CC83550C8203}"/>
              </a:ext>
            </a:extLst>
          </p:cNvPr>
          <p:cNvGrpSpPr/>
          <p:nvPr/>
        </p:nvGrpSpPr>
        <p:grpSpPr>
          <a:xfrm>
            <a:off x="9733695" y="4151363"/>
            <a:ext cx="1620105" cy="1916185"/>
            <a:chOff x="10571895" y="1611214"/>
            <a:chExt cx="1620105" cy="1916185"/>
          </a:xfrm>
        </p:grpSpPr>
        <p:sp>
          <p:nvSpPr>
            <p:cNvPr id="5" name="立方体 4">
              <a:extLst>
                <a:ext uri="{FF2B5EF4-FFF2-40B4-BE49-F238E27FC236}">
                  <a16:creationId xmlns:a16="http://schemas.microsoft.com/office/drawing/2014/main" id="{35D7FD26-C383-14AE-DF84-0D88253ED165}"/>
                </a:ext>
              </a:extLst>
            </p:cNvPr>
            <p:cNvSpPr/>
            <p:nvPr/>
          </p:nvSpPr>
          <p:spPr>
            <a:xfrm>
              <a:off x="10941226" y="1941690"/>
              <a:ext cx="1250774" cy="1216378"/>
            </a:xfrm>
            <a:prstGeom prst="cube">
              <a:avLst>
                <a:gd name="adj" fmla="val 3424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BF0FD24-43CF-ED33-6D11-A78EF6EE68B5}"/>
                </a:ext>
              </a:extLst>
            </p:cNvPr>
            <p:cNvSpPr txBox="1"/>
            <p:nvPr/>
          </p:nvSpPr>
          <p:spPr>
            <a:xfrm>
              <a:off x="10941226" y="3158067"/>
              <a:ext cx="844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/>
                <a:t>W</a:t>
              </a:r>
              <a:endParaRPr kumimoji="1" lang="zh-CN" altLang="en-US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660AC7C-EA1F-2CF7-9AD8-4E5EB7C2D6CA}"/>
                </a:ext>
              </a:extLst>
            </p:cNvPr>
            <p:cNvSpPr txBox="1"/>
            <p:nvPr/>
          </p:nvSpPr>
          <p:spPr>
            <a:xfrm rot="16200000">
              <a:off x="10419040" y="2635880"/>
              <a:ext cx="675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/>
                <a:t>H</a:t>
              </a:r>
              <a:endParaRPr kumimoji="1"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242D588-BF5D-A8D7-5E26-88E40EE63817}"/>
                </a:ext>
              </a:extLst>
            </p:cNvPr>
            <p:cNvSpPr txBox="1"/>
            <p:nvPr/>
          </p:nvSpPr>
          <p:spPr>
            <a:xfrm rot="18390490">
              <a:off x="10563391" y="1896851"/>
              <a:ext cx="879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/>
                <a:t>Disparity</a:t>
              </a:r>
              <a:endParaRPr kumimoji="1" lang="zh-CN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2023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7556"/>
            <a:ext cx="10515600" cy="5390443"/>
          </a:xfrm>
        </p:spPr>
        <p:txBody>
          <a:bodyPr>
            <a:normAutofit/>
          </a:bodyPr>
          <a:lstStyle/>
          <a:p>
            <a:r>
              <a:rPr kumimoji="1" lang="zh-CN" altLang="en-US" sz="3400" b="1" dirty="0"/>
              <a:t>迭代优化</a:t>
            </a:r>
            <a:r>
              <a:rPr kumimoji="1" lang="en-US" altLang="zh-CN" dirty="0"/>
              <a:t>: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损失函数</a:t>
            </a:r>
            <a:r>
              <a:rPr kumimoji="1" lang="en-US" altLang="zh-CN" dirty="0"/>
              <a:t>: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0E7C5D-9729-099C-28BE-55C4224FD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81" y="2040830"/>
            <a:ext cx="8413350" cy="304727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1" name="任意形状 10">
            <a:extLst>
              <a:ext uri="{FF2B5EF4-FFF2-40B4-BE49-F238E27FC236}">
                <a16:creationId xmlns:a16="http://schemas.microsoft.com/office/drawing/2014/main" id="{9616C123-B9CB-97DF-7AC6-9CB24176D25D}"/>
              </a:ext>
            </a:extLst>
          </p:cNvPr>
          <p:cNvSpPr/>
          <p:nvPr/>
        </p:nvSpPr>
        <p:spPr>
          <a:xfrm>
            <a:off x="2178755" y="2032000"/>
            <a:ext cx="7597422" cy="2777067"/>
          </a:xfrm>
          <a:custGeom>
            <a:avLst/>
            <a:gdLst>
              <a:gd name="connsiteX0" fmla="*/ 5565422 w 7597422"/>
              <a:gd name="connsiteY0" fmla="*/ 90311 h 2777067"/>
              <a:gd name="connsiteX1" fmla="*/ 5565422 w 7597422"/>
              <a:gd name="connsiteY1" fmla="*/ 90311 h 2777067"/>
              <a:gd name="connsiteX2" fmla="*/ 6287911 w 7597422"/>
              <a:gd name="connsiteY2" fmla="*/ 90311 h 2777067"/>
              <a:gd name="connsiteX3" fmla="*/ 6333067 w 7597422"/>
              <a:gd name="connsiteY3" fmla="*/ 79023 h 2777067"/>
              <a:gd name="connsiteX4" fmla="*/ 6389511 w 7597422"/>
              <a:gd name="connsiteY4" fmla="*/ 67734 h 2777067"/>
              <a:gd name="connsiteX5" fmla="*/ 6457244 w 7597422"/>
              <a:gd name="connsiteY5" fmla="*/ 45156 h 2777067"/>
              <a:gd name="connsiteX6" fmla="*/ 6536267 w 7597422"/>
              <a:gd name="connsiteY6" fmla="*/ 33867 h 2777067"/>
              <a:gd name="connsiteX7" fmla="*/ 6570133 w 7597422"/>
              <a:gd name="connsiteY7" fmla="*/ 22578 h 2777067"/>
              <a:gd name="connsiteX8" fmla="*/ 6683022 w 7597422"/>
              <a:gd name="connsiteY8" fmla="*/ 0 h 2777067"/>
              <a:gd name="connsiteX9" fmla="*/ 7032978 w 7597422"/>
              <a:gd name="connsiteY9" fmla="*/ 11289 h 2777067"/>
              <a:gd name="connsiteX10" fmla="*/ 7112000 w 7597422"/>
              <a:gd name="connsiteY10" fmla="*/ 45156 h 2777067"/>
              <a:gd name="connsiteX11" fmla="*/ 7145867 w 7597422"/>
              <a:gd name="connsiteY11" fmla="*/ 90311 h 2777067"/>
              <a:gd name="connsiteX12" fmla="*/ 7191022 w 7597422"/>
              <a:gd name="connsiteY12" fmla="*/ 158045 h 2777067"/>
              <a:gd name="connsiteX13" fmla="*/ 7224889 w 7597422"/>
              <a:gd name="connsiteY13" fmla="*/ 191911 h 2777067"/>
              <a:gd name="connsiteX14" fmla="*/ 7270044 w 7597422"/>
              <a:gd name="connsiteY14" fmla="*/ 304800 h 2777067"/>
              <a:gd name="connsiteX15" fmla="*/ 7292622 w 7597422"/>
              <a:gd name="connsiteY15" fmla="*/ 338667 h 2777067"/>
              <a:gd name="connsiteX16" fmla="*/ 7303911 w 7597422"/>
              <a:gd name="connsiteY16" fmla="*/ 372534 h 2777067"/>
              <a:gd name="connsiteX17" fmla="*/ 7371644 w 7597422"/>
              <a:gd name="connsiteY17" fmla="*/ 451556 h 2777067"/>
              <a:gd name="connsiteX18" fmla="*/ 7405511 w 7597422"/>
              <a:gd name="connsiteY18" fmla="*/ 519289 h 2777067"/>
              <a:gd name="connsiteX19" fmla="*/ 7450667 w 7597422"/>
              <a:gd name="connsiteY19" fmla="*/ 609600 h 2777067"/>
              <a:gd name="connsiteX20" fmla="*/ 7473244 w 7597422"/>
              <a:gd name="connsiteY20" fmla="*/ 677334 h 2777067"/>
              <a:gd name="connsiteX21" fmla="*/ 7495822 w 7597422"/>
              <a:gd name="connsiteY21" fmla="*/ 745067 h 2777067"/>
              <a:gd name="connsiteX22" fmla="*/ 7529689 w 7597422"/>
              <a:gd name="connsiteY22" fmla="*/ 936978 h 2777067"/>
              <a:gd name="connsiteX23" fmla="*/ 7552267 w 7597422"/>
              <a:gd name="connsiteY23" fmla="*/ 1083734 h 2777067"/>
              <a:gd name="connsiteX24" fmla="*/ 7563555 w 7597422"/>
              <a:gd name="connsiteY24" fmla="*/ 1196623 h 2777067"/>
              <a:gd name="connsiteX25" fmla="*/ 7574844 w 7597422"/>
              <a:gd name="connsiteY25" fmla="*/ 1388534 h 2777067"/>
              <a:gd name="connsiteX26" fmla="*/ 7586133 w 7597422"/>
              <a:gd name="connsiteY26" fmla="*/ 1478845 h 2777067"/>
              <a:gd name="connsiteX27" fmla="*/ 7597422 w 7597422"/>
              <a:gd name="connsiteY27" fmla="*/ 1648178 h 2777067"/>
              <a:gd name="connsiteX28" fmla="*/ 7586133 w 7597422"/>
              <a:gd name="connsiteY28" fmla="*/ 2483556 h 2777067"/>
              <a:gd name="connsiteX29" fmla="*/ 7563555 w 7597422"/>
              <a:gd name="connsiteY29" fmla="*/ 2607734 h 2777067"/>
              <a:gd name="connsiteX30" fmla="*/ 7552267 w 7597422"/>
              <a:gd name="connsiteY30" fmla="*/ 2664178 h 2777067"/>
              <a:gd name="connsiteX31" fmla="*/ 7484533 w 7597422"/>
              <a:gd name="connsiteY31" fmla="*/ 2698045 h 2777067"/>
              <a:gd name="connsiteX32" fmla="*/ 7382933 w 7597422"/>
              <a:gd name="connsiteY32" fmla="*/ 2720623 h 2777067"/>
              <a:gd name="connsiteX33" fmla="*/ 7349067 w 7597422"/>
              <a:gd name="connsiteY33" fmla="*/ 2731911 h 2777067"/>
              <a:gd name="connsiteX34" fmla="*/ 7202311 w 7597422"/>
              <a:gd name="connsiteY34" fmla="*/ 2709334 h 2777067"/>
              <a:gd name="connsiteX35" fmla="*/ 6694311 w 7597422"/>
              <a:gd name="connsiteY35" fmla="*/ 2720623 h 2777067"/>
              <a:gd name="connsiteX36" fmla="*/ 6570133 w 7597422"/>
              <a:gd name="connsiteY36" fmla="*/ 2731911 h 2777067"/>
              <a:gd name="connsiteX37" fmla="*/ 6491111 w 7597422"/>
              <a:gd name="connsiteY37" fmla="*/ 2743200 h 2777067"/>
              <a:gd name="connsiteX38" fmla="*/ 5700889 w 7597422"/>
              <a:gd name="connsiteY38" fmla="*/ 2765778 h 2777067"/>
              <a:gd name="connsiteX39" fmla="*/ 3793067 w 7597422"/>
              <a:gd name="connsiteY39" fmla="*/ 2754489 h 2777067"/>
              <a:gd name="connsiteX40" fmla="*/ 3714044 w 7597422"/>
              <a:gd name="connsiteY40" fmla="*/ 2743200 h 2777067"/>
              <a:gd name="connsiteX41" fmla="*/ 3544711 w 7597422"/>
              <a:gd name="connsiteY41" fmla="*/ 2720623 h 2777067"/>
              <a:gd name="connsiteX42" fmla="*/ 2065867 w 7597422"/>
              <a:gd name="connsiteY42" fmla="*/ 2731911 h 2777067"/>
              <a:gd name="connsiteX43" fmla="*/ 1964267 w 7597422"/>
              <a:gd name="connsiteY43" fmla="*/ 2743200 h 2777067"/>
              <a:gd name="connsiteX44" fmla="*/ 1659467 w 7597422"/>
              <a:gd name="connsiteY44" fmla="*/ 2765778 h 2777067"/>
              <a:gd name="connsiteX45" fmla="*/ 1365955 w 7597422"/>
              <a:gd name="connsiteY45" fmla="*/ 2777067 h 2777067"/>
              <a:gd name="connsiteX46" fmla="*/ 959555 w 7597422"/>
              <a:gd name="connsiteY46" fmla="*/ 2765778 h 2777067"/>
              <a:gd name="connsiteX47" fmla="*/ 812800 w 7597422"/>
              <a:gd name="connsiteY47" fmla="*/ 2754489 h 2777067"/>
              <a:gd name="connsiteX48" fmla="*/ 327378 w 7597422"/>
              <a:gd name="connsiteY48" fmla="*/ 2743200 h 2777067"/>
              <a:gd name="connsiteX49" fmla="*/ 158044 w 7597422"/>
              <a:gd name="connsiteY49" fmla="*/ 2720623 h 2777067"/>
              <a:gd name="connsiteX50" fmla="*/ 124178 w 7597422"/>
              <a:gd name="connsiteY50" fmla="*/ 2709334 h 2777067"/>
              <a:gd name="connsiteX51" fmla="*/ 79022 w 7597422"/>
              <a:gd name="connsiteY51" fmla="*/ 2675467 h 2777067"/>
              <a:gd name="connsiteX52" fmla="*/ 56444 w 7597422"/>
              <a:gd name="connsiteY52" fmla="*/ 2641600 h 2777067"/>
              <a:gd name="connsiteX53" fmla="*/ 22578 w 7597422"/>
              <a:gd name="connsiteY53" fmla="*/ 2607734 h 2777067"/>
              <a:gd name="connsiteX54" fmla="*/ 11289 w 7597422"/>
              <a:gd name="connsiteY54" fmla="*/ 2562578 h 2777067"/>
              <a:gd name="connsiteX55" fmla="*/ 0 w 7597422"/>
              <a:gd name="connsiteY55" fmla="*/ 2528711 h 2777067"/>
              <a:gd name="connsiteX56" fmla="*/ 22578 w 7597422"/>
              <a:gd name="connsiteY56" fmla="*/ 2427111 h 2777067"/>
              <a:gd name="connsiteX57" fmla="*/ 45155 w 7597422"/>
              <a:gd name="connsiteY57" fmla="*/ 2393245 h 2777067"/>
              <a:gd name="connsiteX58" fmla="*/ 135467 w 7597422"/>
              <a:gd name="connsiteY58" fmla="*/ 2302934 h 2777067"/>
              <a:gd name="connsiteX59" fmla="*/ 169333 w 7597422"/>
              <a:gd name="connsiteY59" fmla="*/ 2291645 h 2777067"/>
              <a:gd name="connsiteX60" fmla="*/ 304800 w 7597422"/>
              <a:gd name="connsiteY60" fmla="*/ 2223911 h 2777067"/>
              <a:gd name="connsiteX61" fmla="*/ 395111 w 7597422"/>
              <a:gd name="connsiteY61" fmla="*/ 2212623 h 2777067"/>
              <a:gd name="connsiteX62" fmla="*/ 451555 w 7597422"/>
              <a:gd name="connsiteY62" fmla="*/ 2201334 h 2777067"/>
              <a:gd name="connsiteX63" fmla="*/ 666044 w 7597422"/>
              <a:gd name="connsiteY63" fmla="*/ 2212623 h 2777067"/>
              <a:gd name="connsiteX64" fmla="*/ 824089 w 7597422"/>
              <a:gd name="connsiteY64" fmla="*/ 2235200 h 2777067"/>
              <a:gd name="connsiteX65" fmla="*/ 936978 w 7597422"/>
              <a:gd name="connsiteY65" fmla="*/ 2246489 h 2777067"/>
              <a:gd name="connsiteX66" fmla="*/ 1027289 w 7597422"/>
              <a:gd name="connsiteY66" fmla="*/ 2269067 h 2777067"/>
              <a:gd name="connsiteX67" fmla="*/ 1072444 w 7597422"/>
              <a:gd name="connsiteY67" fmla="*/ 2280356 h 2777067"/>
              <a:gd name="connsiteX68" fmla="*/ 1636889 w 7597422"/>
              <a:gd name="connsiteY68" fmla="*/ 2314223 h 2777067"/>
              <a:gd name="connsiteX69" fmla="*/ 1772355 w 7597422"/>
              <a:gd name="connsiteY69" fmla="*/ 2325511 h 2777067"/>
              <a:gd name="connsiteX70" fmla="*/ 1851378 w 7597422"/>
              <a:gd name="connsiteY70" fmla="*/ 2336800 h 2777067"/>
              <a:gd name="connsiteX71" fmla="*/ 2506133 w 7597422"/>
              <a:gd name="connsiteY71" fmla="*/ 2325511 h 2777067"/>
              <a:gd name="connsiteX72" fmla="*/ 2822222 w 7597422"/>
              <a:gd name="connsiteY72" fmla="*/ 2302934 h 2777067"/>
              <a:gd name="connsiteX73" fmla="*/ 3059289 w 7597422"/>
              <a:gd name="connsiteY73" fmla="*/ 2291645 h 2777067"/>
              <a:gd name="connsiteX74" fmla="*/ 3262489 w 7597422"/>
              <a:gd name="connsiteY74" fmla="*/ 2280356 h 2777067"/>
              <a:gd name="connsiteX75" fmla="*/ 3397955 w 7597422"/>
              <a:gd name="connsiteY75" fmla="*/ 2269067 h 2777067"/>
              <a:gd name="connsiteX76" fmla="*/ 4041422 w 7597422"/>
              <a:gd name="connsiteY76" fmla="*/ 2246489 h 2777067"/>
              <a:gd name="connsiteX77" fmla="*/ 4188178 w 7597422"/>
              <a:gd name="connsiteY77" fmla="*/ 2235200 h 2777067"/>
              <a:gd name="connsiteX78" fmla="*/ 4346222 w 7597422"/>
              <a:gd name="connsiteY78" fmla="*/ 2212623 h 2777067"/>
              <a:gd name="connsiteX79" fmla="*/ 4391378 w 7597422"/>
              <a:gd name="connsiteY79" fmla="*/ 2201334 h 2777067"/>
              <a:gd name="connsiteX80" fmla="*/ 4605867 w 7597422"/>
              <a:gd name="connsiteY80" fmla="*/ 2178756 h 2777067"/>
              <a:gd name="connsiteX81" fmla="*/ 4673600 w 7597422"/>
              <a:gd name="connsiteY81" fmla="*/ 2167467 h 2777067"/>
              <a:gd name="connsiteX82" fmla="*/ 4763911 w 7597422"/>
              <a:gd name="connsiteY82" fmla="*/ 2144889 h 2777067"/>
              <a:gd name="connsiteX83" fmla="*/ 4921955 w 7597422"/>
              <a:gd name="connsiteY83" fmla="*/ 2133600 h 2777067"/>
              <a:gd name="connsiteX84" fmla="*/ 4978400 w 7597422"/>
              <a:gd name="connsiteY84" fmla="*/ 2122311 h 2777067"/>
              <a:gd name="connsiteX85" fmla="*/ 5057422 w 7597422"/>
              <a:gd name="connsiteY85" fmla="*/ 2099734 h 2777067"/>
              <a:gd name="connsiteX86" fmla="*/ 5147733 w 7597422"/>
              <a:gd name="connsiteY86" fmla="*/ 2088445 h 2777067"/>
              <a:gd name="connsiteX87" fmla="*/ 5260622 w 7597422"/>
              <a:gd name="connsiteY87" fmla="*/ 2054578 h 2777067"/>
              <a:gd name="connsiteX88" fmla="*/ 5384800 w 7597422"/>
              <a:gd name="connsiteY88" fmla="*/ 2032000 h 2777067"/>
              <a:gd name="connsiteX89" fmla="*/ 5429955 w 7597422"/>
              <a:gd name="connsiteY89" fmla="*/ 2009423 h 2777067"/>
              <a:gd name="connsiteX90" fmla="*/ 5463822 w 7597422"/>
              <a:gd name="connsiteY90" fmla="*/ 1998134 h 2777067"/>
              <a:gd name="connsiteX91" fmla="*/ 5508978 w 7597422"/>
              <a:gd name="connsiteY91" fmla="*/ 1952978 h 2777067"/>
              <a:gd name="connsiteX92" fmla="*/ 5576711 w 7597422"/>
              <a:gd name="connsiteY92" fmla="*/ 1907823 h 2777067"/>
              <a:gd name="connsiteX93" fmla="*/ 5644444 w 7597422"/>
              <a:gd name="connsiteY93" fmla="*/ 1851378 h 2777067"/>
              <a:gd name="connsiteX94" fmla="*/ 5678311 w 7597422"/>
              <a:gd name="connsiteY94" fmla="*/ 1817511 h 2777067"/>
              <a:gd name="connsiteX95" fmla="*/ 5700889 w 7597422"/>
              <a:gd name="connsiteY95" fmla="*/ 1749778 h 2777067"/>
              <a:gd name="connsiteX96" fmla="*/ 5678311 w 7597422"/>
              <a:gd name="connsiteY96" fmla="*/ 1580445 h 2777067"/>
              <a:gd name="connsiteX97" fmla="*/ 5655733 w 7597422"/>
              <a:gd name="connsiteY97" fmla="*/ 1535289 h 2777067"/>
              <a:gd name="connsiteX98" fmla="*/ 5633155 w 7597422"/>
              <a:gd name="connsiteY98" fmla="*/ 1456267 h 2777067"/>
              <a:gd name="connsiteX99" fmla="*/ 5610578 w 7597422"/>
              <a:gd name="connsiteY99" fmla="*/ 1332089 h 2777067"/>
              <a:gd name="connsiteX100" fmla="*/ 5599289 w 7597422"/>
              <a:gd name="connsiteY100" fmla="*/ 1286934 h 2777067"/>
              <a:gd name="connsiteX101" fmla="*/ 5576711 w 7597422"/>
              <a:gd name="connsiteY101" fmla="*/ 1151467 h 2777067"/>
              <a:gd name="connsiteX102" fmla="*/ 5565422 w 7597422"/>
              <a:gd name="connsiteY102" fmla="*/ 1083734 h 2777067"/>
              <a:gd name="connsiteX103" fmla="*/ 5531555 w 7597422"/>
              <a:gd name="connsiteY103" fmla="*/ 982134 h 2777067"/>
              <a:gd name="connsiteX104" fmla="*/ 5520267 w 7597422"/>
              <a:gd name="connsiteY104" fmla="*/ 948267 h 2777067"/>
              <a:gd name="connsiteX105" fmla="*/ 5508978 w 7597422"/>
              <a:gd name="connsiteY105" fmla="*/ 891823 h 2777067"/>
              <a:gd name="connsiteX106" fmla="*/ 5486400 w 7597422"/>
              <a:gd name="connsiteY106" fmla="*/ 812800 h 2777067"/>
              <a:gd name="connsiteX107" fmla="*/ 5475111 w 7597422"/>
              <a:gd name="connsiteY107" fmla="*/ 733778 h 2777067"/>
              <a:gd name="connsiteX108" fmla="*/ 5486400 w 7597422"/>
              <a:gd name="connsiteY108" fmla="*/ 519289 h 2777067"/>
              <a:gd name="connsiteX109" fmla="*/ 5520267 w 7597422"/>
              <a:gd name="connsiteY109" fmla="*/ 395111 h 2777067"/>
              <a:gd name="connsiteX110" fmla="*/ 5554133 w 7597422"/>
              <a:gd name="connsiteY110" fmla="*/ 282223 h 2777067"/>
              <a:gd name="connsiteX111" fmla="*/ 5576711 w 7597422"/>
              <a:gd name="connsiteY111" fmla="*/ 248356 h 2777067"/>
              <a:gd name="connsiteX112" fmla="*/ 5610578 w 7597422"/>
              <a:gd name="connsiteY112" fmla="*/ 180623 h 2777067"/>
              <a:gd name="connsiteX113" fmla="*/ 5644444 w 7597422"/>
              <a:gd name="connsiteY113" fmla="*/ 112889 h 2777067"/>
              <a:gd name="connsiteX114" fmla="*/ 5678311 w 7597422"/>
              <a:gd name="connsiteY114" fmla="*/ 101600 h 2777067"/>
              <a:gd name="connsiteX115" fmla="*/ 6005689 w 7597422"/>
              <a:gd name="connsiteY115" fmla="*/ 79023 h 2777067"/>
              <a:gd name="connsiteX116" fmla="*/ 6005689 w 7597422"/>
              <a:gd name="connsiteY116" fmla="*/ 79023 h 277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7597422" h="2777067">
                <a:moveTo>
                  <a:pt x="5565422" y="90311"/>
                </a:moveTo>
                <a:lnTo>
                  <a:pt x="5565422" y="90311"/>
                </a:lnTo>
                <a:cubicBezTo>
                  <a:pt x="5907136" y="105844"/>
                  <a:pt x="5854105" y="109171"/>
                  <a:pt x="6287911" y="90311"/>
                </a:cubicBezTo>
                <a:cubicBezTo>
                  <a:pt x="6303412" y="89637"/>
                  <a:pt x="6317921" y="82389"/>
                  <a:pt x="6333067" y="79023"/>
                </a:cubicBezTo>
                <a:cubicBezTo>
                  <a:pt x="6351797" y="74861"/>
                  <a:pt x="6371000" y="72783"/>
                  <a:pt x="6389511" y="67734"/>
                </a:cubicBezTo>
                <a:cubicBezTo>
                  <a:pt x="6412471" y="61472"/>
                  <a:pt x="6434054" y="50507"/>
                  <a:pt x="6457244" y="45156"/>
                </a:cubicBezTo>
                <a:cubicBezTo>
                  <a:pt x="6483171" y="39173"/>
                  <a:pt x="6509926" y="37630"/>
                  <a:pt x="6536267" y="33867"/>
                </a:cubicBezTo>
                <a:cubicBezTo>
                  <a:pt x="6547556" y="30104"/>
                  <a:pt x="6558538" y="25254"/>
                  <a:pt x="6570133" y="22578"/>
                </a:cubicBezTo>
                <a:cubicBezTo>
                  <a:pt x="6607525" y="13949"/>
                  <a:pt x="6683022" y="0"/>
                  <a:pt x="6683022" y="0"/>
                </a:cubicBezTo>
                <a:cubicBezTo>
                  <a:pt x="6799674" y="3763"/>
                  <a:pt x="6916455" y="4630"/>
                  <a:pt x="7032978" y="11289"/>
                </a:cubicBezTo>
                <a:cubicBezTo>
                  <a:pt x="7060457" y="12859"/>
                  <a:pt x="7092192" y="25349"/>
                  <a:pt x="7112000" y="45156"/>
                </a:cubicBezTo>
                <a:cubicBezTo>
                  <a:pt x="7125304" y="58460"/>
                  <a:pt x="7135077" y="74897"/>
                  <a:pt x="7145867" y="90311"/>
                </a:cubicBezTo>
                <a:cubicBezTo>
                  <a:pt x="7161428" y="112541"/>
                  <a:pt x="7171834" y="138858"/>
                  <a:pt x="7191022" y="158045"/>
                </a:cubicBezTo>
                <a:lnTo>
                  <a:pt x="7224889" y="191911"/>
                </a:lnTo>
                <a:cubicBezTo>
                  <a:pt x="7243391" y="247417"/>
                  <a:pt x="7243469" y="258293"/>
                  <a:pt x="7270044" y="304800"/>
                </a:cubicBezTo>
                <a:cubicBezTo>
                  <a:pt x="7276775" y="316580"/>
                  <a:pt x="7286554" y="326532"/>
                  <a:pt x="7292622" y="338667"/>
                </a:cubicBezTo>
                <a:cubicBezTo>
                  <a:pt x="7297944" y="349310"/>
                  <a:pt x="7298589" y="361891"/>
                  <a:pt x="7303911" y="372534"/>
                </a:cubicBezTo>
                <a:cubicBezTo>
                  <a:pt x="7324643" y="413997"/>
                  <a:pt x="7338318" y="412675"/>
                  <a:pt x="7371644" y="451556"/>
                </a:cubicBezTo>
                <a:cubicBezTo>
                  <a:pt x="7410468" y="496851"/>
                  <a:pt x="7381472" y="471212"/>
                  <a:pt x="7405511" y="519289"/>
                </a:cubicBezTo>
                <a:cubicBezTo>
                  <a:pt x="7455707" y="619679"/>
                  <a:pt x="7398590" y="466386"/>
                  <a:pt x="7450667" y="609600"/>
                </a:cubicBezTo>
                <a:cubicBezTo>
                  <a:pt x="7458800" y="631966"/>
                  <a:pt x="7465718" y="654756"/>
                  <a:pt x="7473244" y="677334"/>
                </a:cubicBezTo>
                <a:cubicBezTo>
                  <a:pt x="7480770" y="699912"/>
                  <a:pt x="7491155" y="721730"/>
                  <a:pt x="7495822" y="745067"/>
                </a:cubicBezTo>
                <a:cubicBezTo>
                  <a:pt x="7516089" y="846401"/>
                  <a:pt x="7503956" y="782583"/>
                  <a:pt x="7529689" y="936978"/>
                </a:cubicBezTo>
                <a:cubicBezTo>
                  <a:pt x="7537855" y="985972"/>
                  <a:pt x="7546457" y="1034347"/>
                  <a:pt x="7552267" y="1083734"/>
                </a:cubicBezTo>
                <a:cubicBezTo>
                  <a:pt x="7556685" y="1121292"/>
                  <a:pt x="7560761" y="1158909"/>
                  <a:pt x="7563555" y="1196623"/>
                </a:cubicBezTo>
                <a:cubicBezTo>
                  <a:pt x="7568289" y="1260529"/>
                  <a:pt x="7569734" y="1324657"/>
                  <a:pt x="7574844" y="1388534"/>
                </a:cubicBezTo>
                <a:cubicBezTo>
                  <a:pt x="7577263" y="1418775"/>
                  <a:pt x="7583505" y="1448621"/>
                  <a:pt x="7586133" y="1478845"/>
                </a:cubicBezTo>
                <a:cubicBezTo>
                  <a:pt x="7591034" y="1535202"/>
                  <a:pt x="7593659" y="1591734"/>
                  <a:pt x="7597422" y="1648178"/>
                </a:cubicBezTo>
                <a:cubicBezTo>
                  <a:pt x="7593659" y="1926637"/>
                  <a:pt x="7593007" y="2205156"/>
                  <a:pt x="7586133" y="2483556"/>
                </a:cubicBezTo>
                <a:cubicBezTo>
                  <a:pt x="7584774" y="2538595"/>
                  <a:pt x="7574228" y="2559705"/>
                  <a:pt x="7563555" y="2607734"/>
                </a:cubicBezTo>
                <a:cubicBezTo>
                  <a:pt x="7559393" y="2626464"/>
                  <a:pt x="7564902" y="2649738"/>
                  <a:pt x="7552267" y="2664178"/>
                </a:cubicBezTo>
                <a:cubicBezTo>
                  <a:pt x="7535644" y="2683175"/>
                  <a:pt x="7507970" y="2688670"/>
                  <a:pt x="7484533" y="2698045"/>
                </a:cubicBezTo>
                <a:cubicBezTo>
                  <a:pt x="7465218" y="2705771"/>
                  <a:pt x="7399614" y="2716453"/>
                  <a:pt x="7382933" y="2720623"/>
                </a:cubicBezTo>
                <a:cubicBezTo>
                  <a:pt x="7371389" y="2723509"/>
                  <a:pt x="7360356" y="2728148"/>
                  <a:pt x="7349067" y="2731911"/>
                </a:cubicBezTo>
                <a:cubicBezTo>
                  <a:pt x="7330069" y="2728745"/>
                  <a:pt x="7216828" y="2709334"/>
                  <a:pt x="7202311" y="2709334"/>
                </a:cubicBezTo>
                <a:cubicBezTo>
                  <a:pt x="7032936" y="2709334"/>
                  <a:pt x="6863644" y="2716860"/>
                  <a:pt x="6694311" y="2720623"/>
                </a:cubicBezTo>
                <a:cubicBezTo>
                  <a:pt x="6652918" y="2724386"/>
                  <a:pt x="6611442" y="2727321"/>
                  <a:pt x="6570133" y="2731911"/>
                </a:cubicBezTo>
                <a:cubicBezTo>
                  <a:pt x="6543688" y="2734849"/>
                  <a:pt x="6517673" y="2741638"/>
                  <a:pt x="6491111" y="2743200"/>
                </a:cubicBezTo>
                <a:cubicBezTo>
                  <a:pt x="6310344" y="2753833"/>
                  <a:pt x="5833023" y="2762705"/>
                  <a:pt x="5700889" y="2765778"/>
                </a:cubicBezTo>
                <a:lnTo>
                  <a:pt x="3793067" y="2754489"/>
                </a:lnTo>
                <a:cubicBezTo>
                  <a:pt x="3766460" y="2754187"/>
                  <a:pt x="3740470" y="2746309"/>
                  <a:pt x="3714044" y="2743200"/>
                </a:cubicBezTo>
                <a:cubicBezTo>
                  <a:pt x="3553777" y="2724345"/>
                  <a:pt x="3652590" y="2742197"/>
                  <a:pt x="3544711" y="2720623"/>
                </a:cubicBezTo>
                <a:lnTo>
                  <a:pt x="2065867" y="2731911"/>
                </a:lnTo>
                <a:cubicBezTo>
                  <a:pt x="2031795" y="2732398"/>
                  <a:pt x="1998224" y="2740370"/>
                  <a:pt x="1964267" y="2743200"/>
                </a:cubicBezTo>
                <a:cubicBezTo>
                  <a:pt x="1862741" y="2751661"/>
                  <a:pt x="1761270" y="2761862"/>
                  <a:pt x="1659467" y="2765778"/>
                </a:cubicBezTo>
                <a:lnTo>
                  <a:pt x="1365955" y="2777067"/>
                </a:lnTo>
                <a:lnTo>
                  <a:pt x="959555" y="2765778"/>
                </a:lnTo>
                <a:cubicBezTo>
                  <a:pt x="910533" y="2763777"/>
                  <a:pt x="861832" y="2756240"/>
                  <a:pt x="812800" y="2754489"/>
                </a:cubicBezTo>
                <a:cubicBezTo>
                  <a:pt x="651052" y="2748712"/>
                  <a:pt x="489185" y="2746963"/>
                  <a:pt x="327378" y="2743200"/>
                </a:cubicBezTo>
                <a:cubicBezTo>
                  <a:pt x="305421" y="2740455"/>
                  <a:pt x="183992" y="2725812"/>
                  <a:pt x="158044" y="2720623"/>
                </a:cubicBezTo>
                <a:cubicBezTo>
                  <a:pt x="146376" y="2718289"/>
                  <a:pt x="135467" y="2713097"/>
                  <a:pt x="124178" y="2709334"/>
                </a:cubicBezTo>
                <a:cubicBezTo>
                  <a:pt x="109126" y="2698045"/>
                  <a:pt x="92326" y="2688771"/>
                  <a:pt x="79022" y="2675467"/>
                </a:cubicBezTo>
                <a:cubicBezTo>
                  <a:pt x="69428" y="2665873"/>
                  <a:pt x="65130" y="2652023"/>
                  <a:pt x="56444" y="2641600"/>
                </a:cubicBezTo>
                <a:cubicBezTo>
                  <a:pt x="46224" y="2629336"/>
                  <a:pt x="33867" y="2619023"/>
                  <a:pt x="22578" y="2607734"/>
                </a:cubicBezTo>
                <a:cubicBezTo>
                  <a:pt x="18815" y="2592682"/>
                  <a:pt x="15551" y="2577496"/>
                  <a:pt x="11289" y="2562578"/>
                </a:cubicBezTo>
                <a:cubicBezTo>
                  <a:pt x="8020" y="2551136"/>
                  <a:pt x="0" y="2540611"/>
                  <a:pt x="0" y="2528711"/>
                </a:cubicBezTo>
                <a:cubicBezTo>
                  <a:pt x="0" y="2511367"/>
                  <a:pt x="10937" y="2450394"/>
                  <a:pt x="22578" y="2427111"/>
                </a:cubicBezTo>
                <a:cubicBezTo>
                  <a:pt x="28645" y="2414976"/>
                  <a:pt x="37269" y="2404285"/>
                  <a:pt x="45155" y="2393245"/>
                </a:cubicBezTo>
                <a:cubicBezTo>
                  <a:pt x="76779" y="2348971"/>
                  <a:pt x="85715" y="2334029"/>
                  <a:pt x="135467" y="2302934"/>
                </a:cubicBezTo>
                <a:cubicBezTo>
                  <a:pt x="145558" y="2296627"/>
                  <a:pt x="158931" y="2297424"/>
                  <a:pt x="169333" y="2291645"/>
                </a:cubicBezTo>
                <a:cubicBezTo>
                  <a:pt x="248186" y="2247837"/>
                  <a:pt x="218939" y="2242309"/>
                  <a:pt x="304800" y="2223911"/>
                </a:cubicBezTo>
                <a:cubicBezTo>
                  <a:pt x="334464" y="2217554"/>
                  <a:pt x="365126" y="2217236"/>
                  <a:pt x="395111" y="2212623"/>
                </a:cubicBezTo>
                <a:cubicBezTo>
                  <a:pt x="414075" y="2209706"/>
                  <a:pt x="432740" y="2205097"/>
                  <a:pt x="451555" y="2201334"/>
                </a:cubicBezTo>
                <a:cubicBezTo>
                  <a:pt x="523051" y="2205097"/>
                  <a:pt x="594743" y="2206141"/>
                  <a:pt x="666044" y="2212623"/>
                </a:cubicBezTo>
                <a:cubicBezTo>
                  <a:pt x="719042" y="2217441"/>
                  <a:pt x="771137" y="2229905"/>
                  <a:pt x="824089" y="2235200"/>
                </a:cubicBezTo>
                <a:lnTo>
                  <a:pt x="936978" y="2246489"/>
                </a:lnTo>
                <a:lnTo>
                  <a:pt x="1027289" y="2269067"/>
                </a:lnTo>
                <a:cubicBezTo>
                  <a:pt x="1042341" y="2272830"/>
                  <a:pt x="1057006" y="2278812"/>
                  <a:pt x="1072444" y="2280356"/>
                </a:cubicBezTo>
                <a:cubicBezTo>
                  <a:pt x="1410613" y="2314173"/>
                  <a:pt x="1222629" y="2300414"/>
                  <a:pt x="1636889" y="2314223"/>
                </a:cubicBezTo>
                <a:cubicBezTo>
                  <a:pt x="1682044" y="2317986"/>
                  <a:pt x="1727292" y="2320768"/>
                  <a:pt x="1772355" y="2325511"/>
                </a:cubicBezTo>
                <a:cubicBezTo>
                  <a:pt x="1798817" y="2328296"/>
                  <a:pt x="1824770" y="2336800"/>
                  <a:pt x="1851378" y="2336800"/>
                </a:cubicBezTo>
                <a:cubicBezTo>
                  <a:pt x="2069662" y="2336800"/>
                  <a:pt x="2287881" y="2329274"/>
                  <a:pt x="2506133" y="2325511"/>
                </a:cubicBezTo>
                <a:lnTo>
                  <a:pt x="2822222" y="2302934"/>
                </a:lnTo>
                <a:lnTo>
                  <a:pt x="3059289" y="2291645"/>
                </a:lnTo>
                <a:lnTo>
                  <a:pt x="3262489" y="2280356"/>
                </a:lnTo>
                <a:cubicBezTo>
                  <a:pt x="3307700" y="2277342"/>
                  <a:pt x="3352679" y="2270878"/>
                  <a:pt x="3397955" y="2269067"/>
                </a:cubicBezTo>
                <a:cubicBezTo>
                  <a:pt x="3889808" y="2249393"/>
                  <a:pt x="3688441" y="2268551"/>
                  <a:pt x="4041422" y="2246489"/>
                </a:cubicBezTo>
                <a:cubicBezTo>
                  <a:pt x="4090390" y="2243428"/>
                  <a:pt x="4139415" y="2240618"/>
                  <a:pt x="4188178" y="2235200"/>
                </a:cubicBezTo>
                <a:cubicBezTo>
                  <a:pt x="4241069" y="2229323"/>
                  <a:pt x="4294595" y="2225530"/>
                  <a:pt x="4346222" y="2212623"/>
                </a:cubicBezTo>
                <a:cubicBezTo>
                  <a:pt x="4361274" y="2208860"/>
                  <a:pt x="4376043" y="2203693"/>
                  <a:pt x="4391378" y="2201334"/>
                </a:cubicBezTo>
                <a:cubicBezTo>
                  <a:pt x="4438997" y="2194008"/>
                  <a:pt x="4560696" y="2184402"/>
                  <a:pt x="4605867" y="2178756"/>
                </a:cubicBezTo>
                <a:cubicBezTo>
                  <a:pt x="4628579" y="2175917"/>
                  <a:pt x="4651219" y="2172263"/>
                  <a:pt x="4673600" y="2167467"/>
                </a:cubicBezTo>
                <a:cubicBezTo>
                  <a:pt x="4703941" y="2160965"/>
                  <a:pt x="4732960" y="2147100"/>
                  <a:pt x="4763911" y="2144889"/>
                </a:cubicBezTo>
                <a:lnTo>
                  <a:pt x="4921955" y="2133600"/>
                </a:lnTo>
                <a:cubicBezTo>
                  <a:pt x="4940770" y="2129837"/>
                  <a:pt x="4959785" y="2126964"/>
                  <a:pt x="4978400" y="2122311"/>
                </a:cubicBezTo>
                <a:cubicBezTo>
                  <a:pt x="5032073" y="2108893"/>
                  <a:pt x="4994090" y="2110290"/>
                  <a:pt x="5057422" y="2099734"/>
                </a:cubicBezTo>
                <a:cubicBezTo>
                  <a:pt x="5087347" y="2094746"/>
                  <a:pt x="5117808" y="2093433"/>
                  <a:pt x="5147733" y="2088445"/>
                </a:cubicBezTo>
                <a:cubicBezTo>
                  <a:pt x="5193075" y="2080888"/>
                  <a:pt x="5213300" y="2067484"/>
                  <a:pt x="5260622" y="2054578"/>
                </a:cubicBezTo>
                <a:cubicBezTo>
                  <a:pt x="5285414" y="2047816"/>
                  <a:pt x="5362674" y="2035688"/>
                  <a:pt x="5384800" y="2032000"/>
                </a:cubicBezTo>
                <a:cubicBezTo>
                  <a:pt x="5399852" y="2024474"/>
                  <a:pt x="5414487" y="2016052"/>
                  <a:pt x="5429955" y="2009423"/>
                </a:cubicBezTo>
                <a:cubicBezTo>
                  <a:pt x="5440893" y="2004736"/>
                  <a:pt x="5454139" y="2005051"/>
                  <a:pt x="5463822" y="1998134"/>
                </a:cubicBezTo>
                <a:cubicBezTo>
                  <a:pt x="5481144" y="1985761"/>
                  <a:pt x="5492356" y="1966276"/>
                  <a:pt x="5508978" y="1952978"/>
                </a:cubicBezTo>
                <a:cubicBezTo>
                  <a:pt x="5530167" y="1936027"/>
                  <a:pt x="5557524" y="1927010"/>
                  <a:pt x="5576711" y="1907823"/>
                </a:cubicBezTo>
                <a:cubicBezTo>
                  <a:pt x="5675655" y="1808879"/>
                  <a:pt x="5550143" y="1929963"/>
                  <a:pt x="5644444" y="1851378"/>
                </a:cubicBezTo>
                <a:cubicBezTo>
                  <a:pt x="5656709" y="1841157"/>
                  <a:pt x="5667022" y="1828800"/>
                  <a:pt x="5678311" y="1817511"/>
                </a:cubicBezTo>
                <a:cubicBezTo>
                  <a:pt x="5685837" y="1794933"/>
                  <a:pt x="5703044" y="1773479"/>
                  <a:pt x="5700889" y="1749778"/>
                </a:cubicBezTo>
                <a:cubicBezTo>
                  <a:pt x="5697355" y="1710901"/>
                  <a:pt x="5696262" y="1628313"/>
                  <a:pt x="5678311" y="1580445"/>
                </a:cubicBezTo>
                <a:cubicBezTo>
                  <a:pt x="5672402" y="1564688"/>
                  <a:pt x="5662362" y="1550757"/>
                  <a:pt x="5655733" y="1535289"/>
                </a:cubicBezTo>
                <a:cubicBezTo>
                  <a:pt x="5647029" y="1514980"/>
                  <a:pt x="5637562" y="1476098"/>
                  <a:pt x="5633155" y="1456267"/>
                </a:cubicBezTo>
                <a:cubicBezTo>
                  <a:pt x="5608942" y="1347306"/>
                  <a:pt x="5635085" y="1454623"/>
                  <a:pt x="5610578" y="1332089"/>
                </a:cubicBezTo>
                <a:cubicBezTo>
                  <a:pt x="5607535" y="1316875"/>
                  <a:pt x="5602148" y="1302183"/>
                  <a:pt x="5599289" y="1286934"/>
                </a:cubicBezTo>
                <a:cubicBezTo>
                  <a:pt x="5590852" y="1241940"/>
                  <a:pt x="5584237" y="1196623"/>
                  <a:pt x="5576711" y="1151467"/>
                </a:cubicBezTo>
                <a:cubicBezTo>
                  <a:pt x="5572948" y="1128889"/>
                  <a:pt x="5572660" y="1105449"/>
                  <a:pt x="5565422" y="1083734"/>
                </a:cubicBezTo>
                <a:lnTo>
                  <a:pt x="5531555" y="982134"/>
                </a:lnTo>
                <a:cubicBezTo>
                  <a:pt x="5527792" y="970845"/>
                  <a:pt x="5522601" y="959935"/>
                  <a:pt x="5520267" y="948267"/>
                </a:cubicBezTo>
                <a:cubicBezTo>
                  <a:pt x="5516504" y="929452"/>
                  <a:pt x="5513632" y="910437"/>
                  <a:pt x="5508978" y="891823"/>
                </a:cubicBezTo>
                <a:cubicBezTo>
                  <a:pt x="5492858" y="827343"/>
                  <a:pt x="5500477" y="890224"/>
                  <a:pt x="5486400" y="812800"/>
                </a:cubicBezTo>
                <a:cubicBezTo>
                  <a:pt x="5481640" y="786621"/>
                  <a:pt x="5478874" y="760119"/>
                  <a:pt x="5475111" y="733778"/>
                </a:cubicBezTo>
                <a:cubicBezTo>
                  <a:pt x="5478874" y="662282"/>
                  <a:pt x="5480454" y="590637"/>
                  <a:pt x="5486400" y="519289"/>
                </a:cubicBezTo>
                <a:cubicBezTo>
                  <a:pt x="5491282" y="460710"/>
                  <a:pt x="5505358" y="454750"/>
                  <a:pt x="5520267" y="395111"/>
                </a:cubicBezTo>
                <a:cubicBezTo>
                  <a:pt x="5526578" y="369866"/>
                  <a:pt x="5543137" y="298717"/>
                  <a:pt x="5554133" y="282223"/>
                </a:cubicBezTo>
                <a:cubicBezTo>
                  <a:pt x="5561659" y="270934"/>
                  <a:pt x="5570643" y="260491"/>
                  <a:pt x="5576711" y="248356"/>
                </a:cubicBezTo>
                <a:cubicBezTo>
                  <a:pt x="5623446" y="154885"/>
                  <a:pt x="5545877" y="277672"/>
                  <a:pt x="5610578" y="180623"/>
                </a:cubicBezTo>
                <a:cubicBezTo>
                  <a:pt x="5618014" y="158314"/>
                  <a:pt x="5624551" y="128804"/>
                  <a:pt x="5644444" y="112889"/>
                </a:cubicBezTo>
                <a:cubicBezTo>
                  <a:pt x="5653736" y="105455"/>
                  <a:pt x="5678311" y="101600"/>
                  <a:pt x="5678311" y="101600"/>
                </a:cubicBezTo>
                <a:lnTo>
                  <a:pt x="6005689" y="79023"/>
                </a:lnTo>
                <a:lnTo>
                  <a:pt x="6005689" y="7902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D8B4EC5-D1F2-AD47-5378-7CE20DE45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729" y="5543198"/>
            <a:ext cx="3962400" cy="7366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B984DEE-93C9-2D75-01A2-E0D3475A4C26}"/>
              </a:ext>
            </a:extLst>
          </p:cNvPr>
          <p:cNvSpPr txBox="1"/>
          <p:nvPr/>
        </p:nvSpPr>
        <p:spPr>
          <a:xfrm>
            <a:off x="3737259" y="6138241"/>
            <a:ext cx="756355" cy="2154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800" dirty="0"/>
              <a:t>ground truth</a:t>
            </a:r>
            <a:endParaRPr kumimoji="1" lang="zh-CN" altLang="en-US" sz="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93FBF0B-5510-DC16-F327-D3AE221ACFB7}"/>
              </a:ext>
            </a:extLst>
          </p:cNvPr>
          <p:cNvSpPr txBox="1"/>
          <p:nvPr/>
        </p:nvSpPr>
        <p:spPr>
          <a:xfrm>
            <a:off x="2980904" y="6138932"/>
            <a:ext cx="756355" cy="2154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800" dirty="0"/>
              <a:t>Init disparity</a:t>
            </a:r>
            <a:endParaRPr kumimoji="1" lang="zh-CN" altLang="en-US" sz="8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14C7751-27F4-7B99-7DA3-B2C93FB83BBE}"/>
              </a:ext>
            </a:extLst>
          </p:cNvPr>
          <p:cNvSpPr txBox="1"/>
          <p:nvPr/>
        </p:nvSpPr>
        <p:spPr>
          <a:xfrm>
            <a:off x="4659025" y="6263845"/>
            <a:ext cx="491619" cy="2462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K=12</a:t>
            </a:r>
            <a:endParaRPr kumimoji="1" lang="zh-CN" alt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05530A5-07F0-4C1A-A927-9DCF413A43F6}"/>
                  </a:ext>
                </a:extLst>
              </p:cNvPr>
              <p:cNvSpPr txBox="1"/>
              <p:nvPr/>
            </p:nvSpPr>
            <p:spPr>
              <a:xfrm>
                <a:off x="5176110" y="6257143"/>
                <a:ext cx="597091" cy="24622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0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zh-CN" sz="1000" b="0" i="1" smtClean="0">
                          <a:latin typeface="Cambria Math" panose="02040503050406030204" pitchFamily="18" charset="0"/>
                        </a:rPr>
                        <m:t>=0.9</m:t>
                      </m:r>
                    </m:oMath>
                  </m:oMathPara>
                </a14:m>
                <a:endParaRPr kumimoji="1" lang="zh-CN" altLang="en-US" sz="10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05530A5-07F0-4C1A-A927-9DCF413A4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10" y="6257143"/>
                <a:ext cx="597091" cy="246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C043E6FE-F506-238C-85C4-3F41711AA893}"/>
              </a:ext>
            </a:extLst>
          </p:cNvPr>
          <p:cNvCxnSpPr/>
          <p:nvPr/>
        </p:nvCxnSpPr>
        <p:spPr>
          <a:xfrm>
            <a:off x="3359082" y="6065044"/>
            <a:ext cx="21279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34AE5FD6-C8BD-65AE-229A-7C5EC47F56BB}"/>
              </a:ext>
            </a:extLst>
          </p:cNvPr>
          <p:cNvCxnSpPr/>
          <p:nvPr/>
        </p:nvCxnSpPr>
        <p:spPr>
          <a:xfrm>
            <a:off x="3768657" y="6065044"/>
            <a:ext cx="21279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103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695"/>
            <a:ext cx="10515600" cy="4769268"/>
          </a:xfrm>
        </p:spPr>
        <p:txBody>
          <a:bodyPr/>
          <a:lstStyle/>
          <a:p>
            <a:r>
              <a:rPr kumimoji="1" lang="zh-CN" altLang="en-US" dirty="0"/>
              <a:t>得到什么结果</a:t>
            </a:r>
            <a:r>
              <a:rPr kumimoji="1" lang="en-US" altLang="zh-CN" dirty="0"/>
              <a:t>:</a:t>
            </a:r>
          </a:p>
          <a:p>
            <a:r>
              <a:rPr kumimoji="1" lang="zh-CN" altLang="en-US" dirty="0"/>
              <a:t>零样本泛化到真实场景数据</a:t>
            </a:r>
            <a:r>
              <a:rPr kumimoji="1" lang="en-US" altLang="zh-CN" dirty="0"/>
              <a:t>: </a:t>
            </a:r>
            <a:r>
              <a:rPr kumimoji="1" lang="zh-CN" altLang="en-US" dirty="0"/>
              <a:t>验证零样本泛化能力</a:t>
            </a:r>
            <a:endParaRPr kumimoji="1"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BC526F4-F6EF-EC04-60E8-711BB986E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396" y="2578100"/>
            <a:ext cx="5346700" cy="42799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C2994AC-2FA2-2CB2-7D49-2A3F10491195}"/>
              </a:ext>
            </a:extLst>
          </p:cNvPr>
          <p:cNvSpPr txBox="1"/>
          <p:nvPr/>
        </p:nvSpPr>
        <p:spPr>
          <a:xfrm>
            <a:off x="7579894" y="2839453"/>
            <a:ext cx="397610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EPE: </a:t>
            </a:r>
            <a:r>
              <a:rPr lang="en" altLang="zh-CN" dirty="0"/>
              <a:t>average per-pixel disparity error</a:t>
            </a:r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4451C57-1BE9-A900-1667-BFF391FA7C0D}"/>
              </a:ext>
            </a:extLst>
          </p:cNvPr>
          <p:cNvSpPr txBox="1"/>
          <p:nvPr/>
        </p:nvSpPr>
        <p:spPr>
          <a:xfrm>
            <a:off x="7579894" y="3279884"/>
            <a:ext cx="461210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BP-X: </a:t>
            </a:r>
            <a:r>
              <a:rPr lang="en" altLang="zh-CN" dirty="0"/>
              <a:t>the percentage of pixels where the disparity error is larger than X pixels.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EF02A5-D886-663E-EF0E-DFE77B4D4562}"/>
              </a:ext>
            </a:extLst>
          </p:cNvPr>
          <p:cNvSpPr txBox="1"/>
          <p:nvPr/>
        </p:nvSpPr>
        <p:spPr>
          <a:xfrm>
            <a:off x="7579894" y="4010993"/>
            <a:ext cx="461210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D1: </a:t>
            </a:r>
            <a:r>
              <a:rPr lang="en" altLang="zh-CN" dirty="0"/>
              <a:t>the percentage of pixels whose disparity error is larger than 3 pixels and less than 5% of the ground-truth disparity.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6074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695"/>
            <a:ext cx="10515600" cy="4769268"/>
          </a:xfrm>
        </p:spPr>
        <p:txBody>
          <a:bodyPr/>
          <a:lstStyle/>
          <a:p>
            <a:r>
              <a:rPr kumimoji="1" lang="zh-CN" altLang="en-US" dirty="0"/>
              <a:t>在不同数据集上</a:t>
            </a:r>
            <a:r>
              <a:rPr kumimoji="1" lang="en-US" altLang="zh-CN" dirty="0"/>
              <a:t>finetune</a:t>
            </a:r>
            <a:r>
              <a:rPr kumimoji="1" lang="zh-CN" altLang="en-US" dirty="0"/>
              <a:t>结果</a:t>
            </a:r>
            <a:r>
              <a:rPr kumimoji="1" lang="en-US" altLang="zh-CN" dirty="0"/>
              <a:t>: </a:t>
            </a:r>
            <a:r>
              <a:rPr kumimoji="1" lang="zh-CN" altLang="en-US" dirty="0"/>
              <a:t>验证网络有效性</a:t>
            </a:r>
            <a:endParaRPr kumimoji="1"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3A6E906-44A6-5189-AC59-5D4CAB5AB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49" y="2398750"/>
            <a:ext cx="9729302" cy="83745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5F7BCBA-C8C3-EDED-9AAF-7D3F243269BC}"/>
              </a:ext>
            </a:extLst>
          </p:cNvPr>
          <p:cNvSpPr txBox="1"/>
          <p:nvPr/>
        </p:nvSpPr>
        <p:spPr>
          <a:xfrm>
            <a:off x="1227221" y="1937084"/>
            <a:ext cx="575109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在</a:t>
            </a:r>
            <a:r>
              <a:rPr kumimoji="1" lang="en-US" altLang="zh-CN" dirty="0" err="1"/>
              <a:t>Sceneflow</a:t>
            </a:r>
            <a:r>
              <a:rPr kumimoji="1" lang="zh-CN" altLang="en-US" dirty="0"/>
              <a:t>测试集上的</a:t>
            </a:r>
            <a:r>
              <a:rPr kumimoji="1" lang="en-US" altLang="zh-CN" dirty="0"/>
              <a:t>EPE</a:t>
            </a:r>
            <a:r>
              <a:rPr kumimoji="1" lang="zh-CN" altLang="en-US" dirty="0"/>
              <a:t>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9E8F3BE-5105-12B5-1F65-FCED792DB3B6}"/>
              </a:ext>
            </a:extLst>
          </p:cNvPr>
          <p:cNvSpPr txBox="1"/>
          <p:nvPr/>
        </p:nvSpPr>
        <p:spPr>
          <a:xfrm>
            <a:off x="1227221" y="3348986"/>
            <a:ext cx="575109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在</a:t>
            </a:r>
            <a:r>
              <a:rPr kumimoji="1" lang="en-US" altLang="zh-CN" dirty="0"/>
              <a:t>ETH3D leaderboard</a:t>
            </a:r>
            <a:r>
              <a:rPr kumimoji="1" lang="zh-CN" altLang="en-US" dirty="0"/>
              <a:t>上：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AF9FE1A-3E3E-7781-2F66-DCBF3F8E5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979" y="3812513"/>
            <a:ext cx="4343400" cy="30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01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695"/>
            <a:ext cx="10515600" cy="4769268"/>
          </a:xfrm>
        </p:spPr>
        <p:txBody>
          <a:bodyPr/>
          <a:lstStyle/>
          <a:p>
            <a:r>
              <a:rPr kumimoji="1" lang="en-US" altLang="zh-CN" dirty="0"/>
              <a:t>Ablation: </a:t>
            </a:r>
            <a:r>
              <a:rPr kumimoji="1" lang="zh-CN" altLang="en-US" dirty="0"/>
              <a:t>验证网络有效性</a:t>
            </a:r>
            <a:endParaRPr kumimoji="1"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9E8F3BE-5105-12B5-1F65-FCED792DB3B6}"/>
              </a:ext>
            </a:extLst>
          </p:cNvPr>
          <p:cNvSpPr txBox="1"/>
          <p:nvPr/>
        </p:nvSpPr>
        <p:spPr>
          <a:xfrm>
            <a:off x="1070811" y="2040605"/>
            <a:ext cx="493294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STA</a:t>
            </a:r>
            <a:r>
              <a:rPr kumimoji="1" lang="zh-CN" altLang="en-US" dirty="0"/>
              <a:t>网络结构选择</a:t>
            </a:r>
            <a:r>
              <a:rPr kumimoji="1" lang="en-US" altLang="zh-CN" dirty="0"/>
              <a:t>: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6938DF-8CEB-006E-354E-C364E0FC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10" y="2513263"/>
            <a:ext cx="5067300" cy="3251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6D7F82F-0F49-7470-A7E9-6F145C1BB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126" y="2564063"/>
            <a:ext cx="5181600" cy="3149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1DF273-92E8-7E76-4033-3A7DA6BF3910}"/>
              </a:ext>
            </a:extLst>
          </p:cNvPr>
          <p:cNvSpPr txBox="1"/>
          <p:nvPr/>
        </p:nvSpPr>
        <p:spPr>
          <a:xfrm>
            <a:off x="6420852" y="2040605"/>
            <a:ext cx="493294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dirty="0" err="1"/>
              <a:t>DisparityTransformer</a:t>
            </a:r>
            <a:r>
              <a:rPr kumimoji="1" lang="zh-CN" altLang="en-US" dirty="0"/>
              <a:t>和</a:t>
            </a:r>
            <a:r>
              <a:rPr kumimoji="1" lang="en-US" altLang="zh-CN" dirty="0"/>
              <a:t>APC</a:t>
            </a:r>
            <a:r>
              <a:rPr kumimoji="1" lang="zh-CN" altLang="en-US" dirty="0"/>
              <a:t>网络结构选择</a:t>
            </a:r>
            <a:r>
              <a:rPr kumimoji="1" lang="en-US" altLang="zh-CN" dirty="0"/>
              <a:t>: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2558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695"/>
            <a:ext cx="10515600" cy="4769268"/>
          </a:xfrm>
        </p:spPr>
        <p:txBody>
          <a:bodyPr/>
          <a:lstStyle/>
          <a:p>
            <a:r>
              <a:rPr kumimoji="1" lang="en-US" altLang="zh-CN" dirty="0"/>
              <a:t>Ablation: </a:t>
            </a:r>
            <a:r>
              <a:rPr kumimoji="1" lang="zh-CN" altLang="en-US" dirty="0"/>
              <a:t>验证网络和数据有效性</a:t>
            </a:r>
            <a:endParaRPr kumimoji="1"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9E8F3BE-5105-12B5-1F65-FCED792DB3B6}"/>
              </a:ext>
            </a:extLst>
          </p:cNvPr>
          <p:cNvSpPr txBox="1"/>
          <p:nvPr/>
        </p:nvSpPr>
        <p:spPr>
          <a:xfrm>
            <a:off x="1070811" y="2040605"/>
            <a:ext cx="493294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网络模块和数据集对提点帮助</a:t>
            </a:r>
            <a:r>
              <a:rPr kumimoji="1" lang="en-US" altLang="zh-CN" dirty="0"/>
              <a:t>: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3D5E4CF-F7F3-4FF2-6AF7-23247848C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59" y="2643605"/>
            <a:ext cx="5105400" cy="28067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B396C5D-785D-54CC-373B-6480C1EE3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797" y="2622550"/>
            <a:ext cx="5270500" cy="16129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E66293A-C7F4-F2A0-BCF9-4E9260857792}"/>
              </a:ext>
            </a:extLst>
          </p:cNvPr>
          <p:cNvSpPr txBox="1"/>
          <p:nvPr/>
        </p:nvSpPr>
        <p:spPr>
          <a:xfrm>
            <a:off x="6781466" y="2040605"/>
            <a:ext cx="493294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数据集对</a:t>
            </a:r>
            <a:r>
              <a:rPr kumimoji="1" lang="en-US" altLang="zh-CN" dirty="0"/>
              <a:t>baselines</a:t>
            </a:r>
            <a:r>
              <a:rPr kumimoji="1" lang="zh-CN" altLang="en-US" dirty="0"/>
              <a:t>提点帮助</a:t>
            </a:r>
            <a:r>
              <a:rPr kumimoji="1" lang="en-US" altLang="zh-CN" dirty="0"/>
              <a:t>: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4270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存在什么不足</a:t>
            </a:r>
            <a:r>
              <a:rPr kumimoji="1" lang="en-US" altLang="zh-CN" dirty="0"/>
              <a:t>:</a:t>
            </a:r>
          </a:p>
          <a:p>
            <a:pPr lvl="1"/>
            <a:r>
              <a:rPr kumimoji="1" lang="zh-CN" altLang="en-US" dirty="0"/>
              <a:t>优点</a:t>
            </a:r>
            <a:r>
              <a:rPr kumimoji="1" lang="en-US" altLang="zh-CN" dirty="0"/>
              <a:t>: </a:t>
            </a:r>
          </a:p>
          <a:p>
            <a:pPr lvl="2"/>
            <a:r>
              <a:rPr kumimoji="1" lang="zh-CN" altLang="en-US" dirty="0"/>
              <a:t>极强的</a:t>
            </a:r>
            <a:r>
              <a:rPr kumimoji="1" lang="en-US" altLang="zh-CN" dirty="0"/>
              <a:t>zero-shot generalization</a:t>
            </a:r>
            <a:r>
              <a:rPr kumimoji="1" lang="zh-CN" altLang="en-US" dirty="0"/>
              <a:t>能力</a:t>
            </a:r>
            <a:r>
              <a:rPr kumimoji="1" lang="en-US" altLang="zh-CN" dirty="0"/>
              <a:t>;</a:t>
            </a:r>
          </a:p>
          <a:p>
            <a:pPr lvl="2"/>
            <a:r>
              <a:rPr kumimoji="1" lang="zh-CN" altLang="en-US" dirty="0"/>
              <a:t>精度提升极大</a:t>
            </a:r>
            <a:r>
              <a:rPr kumimoji="1" lang="en-US" altLang="zh-CN" dirty="0"/>
              <a:t>;</a:t>
            </a:r>
          </a:p>
          <a:p>
            <a:pPr lvl="2"/>
            <a:r>
              <a:rPr kumimoji="1" lang="zh-CN" altLang="en-US" dirty="0"/>
              <a:t>贡献了一批</a:t>
            </a:r>
            <a:r>
              <a:rPr kumimoji="1" lang="en-US" altLang="zh-CN" dirty="0"/>
              <a:t>1M</a:t>
            </a:r>
            <a:r>
              <a:rPr kumimoji="1" lang="zh-CN" altLang="en-US" dirty="0"/>
              <a:t>高质量</a:t>
            </a:r>
            <a:r>
              <a:rPr kumimoji="1" lang="en-US" altLang="zh-CN" dirty="0"/>
              <a:t>stereo</a:t>
            </a:r>
            <a:r>
              <a:rPr kumimoji="1" lang="zh-CN" altLang="en-US" dirty="0"/>
              <a:t>数据</a:t>
            </a:r>
            <a:r>
              <a:rPr kumimoji="1" lang="en-US" altLang="zh-CN" dirty="0"/>
              <a:t>;</a:t>
            </a:r>
          </a:p>
          <a:p>
            <a:pPr lvl="1"/>
            <a:r>
              <a:rPr kumimoji="1" lang="zh-CN" altLang="en-US" dirty="0"/>
              <a:t>缺点</a:t>
            </a:r>
            <a:r>
              <a:rPr kumimoji="1" lang="en-US" altLang="zh-CN" dirty="0"/>
              <a:t>: </a:t>
            </a:r>
          </a:p>
          <a:p>
            <a:pPr lvl="2"/>
            <a:r>
              <a:rPr kumimoji="1" lang="en-US" altLang="zh-CN" dirty="0"/>
              <a:t>375x1242</a:t>
            </a:r>
            <a:r>
              <a:rPr kumimoji="1" lang="zh-CN" altLang="en-US" dirty="0"/>
              <a:t>分辨率</a:t>
            </a:r>
            <a:r>
              <a:rPr kumimoji="1" lang="en-US" altLang="zh-CN" dirty="0"/>
              <a:t>, A100, </a:t>
            </a:r>
            <a:r>
              <a:rPr kumimoji="1" lang="en-US" altLang="zh-CN" dirty="0" err="1"/>
              <a:t>infer_time</a:t>
            </a:r>
            <a:r>
              <a:rPr kumimoji="1" lang="en-US" altLang="zh-CN" dirty="0"/>
              <a:t> 0.7s;</a:t>
            </a:r>
          </a:p>
          <a:p>
            <a:pPr lvl="2"/>
            <a:r>
              <a:rPr kumimoji="1" lang="en-US" altLang="zh-CN" dirty="0"/>
              <a:t>--- </a:t>
            </a:r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5BD59D-FA0F-C260-E4D6-631589947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306" y="2425158"/>
            <a:ext cx="3149600" cy="2286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4CA2F82-6E39-E2AC-F58E-03CD0A401BE8}"/>
              </a:ext>
            </a:extLst>
          </p:cNvPr>
          <p:cNvSpPr txBox="1"/>
          <p:nvPr/>
        </p:nvSpPr>
        <p:spPr>
          <a:xfrm>
            <a:off x="7936831" y="4711158"/>
            <a:ext cx="4203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In the wild</a:t>
            </a:r>
            <a:r>
              <a:rPr kumimoji="1" lang="zh-CN" altLang="en-US" dirty="0"/>
              <a:t>图像预测结果也非常好</a:t>
            </a:r>
            <a:r>
              <a:rPr kumimoji="1" lang="en-US" altLang="zh-CN" dirty="0"/>
              <a:t>. </a:t>
            </a:r>
            <a:r>
              <a:rPr kumimoji="1" lang="zh-CN" altLang="en-US" dirty="0"/>
              <a:t>远距离的地方</a:t>
            </a:r>
            <a:r>
              <a:rPr kumimoji="1" lang="en-US" altLang="zh-CN" dirty="0"/>
              <a:t>disparity</a:t>
            </a:r>
            <a:r>
              <a:rPr kumimoji="1" lang="zh-CN" altLang="en-US" dirty="0"/>
              <a:t>精度也较高</a:t>
            </a:r>
            <a:r>
              <a:rPr kumimoji="1" lang="en-US" altLang="zh-CN" dirty="0"/>
              <a:t>, </a:t>
            </a:r>
            <a:r>
              <a:rPr kumimoji="1" lang="zh-CN" altLang="en-US" dirty="0"/>
              <a:t>应该是得益于较好的利用了</a:t>
            </a:r>
            <a:r>
              <a:rPr kumimoji="1" lang="en-US" altLang="zh-CN" dirty="0" err="1"/>
              <a:t>depthanything</a:t>
            </a:r>
            <a:r>
              <a:rPr kumimoji="1" lang="en-US" altLang="zh-C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2619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0CD250-02BC-6FD3-EAC9-8073C061D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3D </a:t>
            </a:r>
            <a:r>
              <a:rPr kumimoji="1" lang="en-US" altLang="zh-CN" dirty="0" err="1"/>
              <a:t>Fundation</a:t>
            </a:r>
            <a:r>
              <a:rPr kumimoji="1" lang="en-US" altLang="zh-CN" dirty="0"/>
              <a:t> Model</a:t>
            </a:r>
            <a:r>
              <a:rPr kumimoji="1" lang="zh-CN" altLang="en-US" dirty="0"/>
              <a:t>研究趋势</a:t>
            </a:r>
            <a:endParaRPr kumimoji="1"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87253A-5B48-5FBD-1365-BC1B5A527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sz="2400" dirty="0" err="1"/>
              <a:t>AnyEdit</a:t>
            </a:r>
            <a:r>
              <a:rPr kumimoji="1" lang="en-US" altLang="zh-CN" sz="2400" dirty="0"/>
              <a:t>: Mastering Unified High-Quality Image Editing for Any Idea</a:t>
            </a:r>
          </a:p>
          <a:p>
            <a:r>
              <a:rPr kumimoji="1" lang="en-US" altLang="zh-CN" sz="2400" dirty="0"/>
              <a:t>Navigation World Model</a:t>
            </a:r>
          </a:p>
          <a:p>
            <a:r>
              <a:rPr kumimoji="1" lang="en-US" altLang="zh-CN" sz="2400" dirty="0"/>
              <a:t>Zero-Shot Monocular Scene Flow Estimation in the Wild</a:t>
            </a:r>
          </a:p>
          <a:p>
            <a:r>
              <a:rPr kumimoji="1" lang="en-US" altLang="zh-CN" sz="2400" dirty="0" err="1"/>
              <a:t>SpatialLM</a:t>
            </a:r>
            <a:r>
              <a:rPr kumimoji="1" lang="en-US" altLang="zh-CN" sz="2400" dirty="0"/>
              <a:t>: </a:t>
            </a:r>
            <a:r>
              <a:rPr kumimoji="1" lang="en" altLang="zh-CN" sz="2400" dirty="0"/>
              <a:t>Training Large Language Models for Structured Indoor Modeling</a:t>
            </a:r>
          </a:p>
          <a:p>
            <a:endParaRPr kumimoji="1" lang="zh-CN" altLang="en-US" sz="2400" dirty="0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E3159E9C-AB3C-3065-F841-328FE6E6EBD7}"/>
              </a:ext>
            </a:extLst>
          </p:cNvPr>
          <p:cNvSpPr/>
          <p:nvPr/>
        </p:nvSpPr>
        <p:spPr>
          <a:xfrm>
            <a:off x="1539372" y="4932948"/>
            <a:ext cx="1768643" cy="481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清洗</a:t>
            </a:r>
            <a:r>
              <a:rPr kumimoji="1" lang="en-US" altLang="zh-CN" dirty="0"/>
              <a:t>/</a:t>
            </a:r>
            <a:r>
              <a:rPr kumimoji="1" lang="zh-CN" altLang="en-US" dirty="0"/>
              <a:t>造一批</a:t>
            </a:r>
            <a:r>
              <a:rPr kumimoji="1" lang="en-US" altLang="zh-CN" dirty="0"/>
              <a:t>3D</a:t>
            </a:r>
            <a:r>
              <a:rPr kumimoji="1" lang="zh-CN" altLang="en-US" dirty="0"/>
              <a:t>数据</a:t>
            </a: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AD089F50-B120-72F1-3C18-4D958BBD9CF0}"/>
              </a:ext>
            </a:extLst>
          </p:cNvPr>
          <p:cNvSpPr/>
          <p:nvPr/>
        </p:nvSpPr>
        <p:spPr>
          <a:xfrm>
            <a:off x="4327357" y="4644189"/>
            <a:ext cx="1768643" cy="1058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基于视觉</a:t>
            </a:r>
            <a:r>
              <a:rPr kumimoji="1" lang="en-US" altLang="zh-CN" dirty="0"/>
              <a:t>foundation model</a:t>
            </a:r>
            <a:r>
              <a:rPr kumimoji="1" lang="zh-CN" altLang="en-US" dirty="0"/>
              <a:t>设计</a:t>
            </a:r>
            <a:r>
              <a:rPr kumimoji="1" lang="en-US" altLang="zh-CN" dirty="0"/>
              <a:t>adaptor</a:t>
            </a:r>
            <a:endParaRPr kumimoji="1" lang="zh-CN" altLang="en-US" dirty="0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A852F7E5-DC0B-72CB-B816-ADC4FAD734C0}"/>
              </a:ext>
            </a:extLst>
          </p:cNvPr>
          <p:cNvSpPr/>
          <p:nvPr/>
        </p:nvSpPr>
        <p:spPr>
          <a:xfrm>
            <a:off x="7114674" y="4644189"/>
            <a:ext cx="1768643" cy="1058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应用于具体</a:t>
            </a:r>
            <a:r>
              <a:rPr kumimoji="1" lang="en-US" altLang="zh-CN" dirty="0"/>
              <a:t>3D task</a:t>
            </a:r>
            <a:endParaRPr kumimoji="1" lang="zh-CN" altLang="en-US" dirty="0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1D72E9A9-F030-A0CB-91B6-1F27D9EDF817}"/>
              </a:ext>
            </a:extLst>
          </p:cNvPr>
          <p:cNvCxnSpPr>
            <a:stCxn id="4" idx="3"/>
            <a:endCxn id="5" idx="1"/>
          </p:cNvCxnSpPr>
          <p:nvPr/>
        </p:nvCxnSpPr>
        <p:spPr>
          <a:xfrm flipV="1">
            <a:off x="3308015" y="5173579"/>
            <a:ext cx="101934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42D736B7-BAE2-B991-DD9F-3D37F0E7DABE}"/>
              </a:ext>
            </a:extLst>
          </p:cNvPr>
          <p:cNvCxnSpPr/>
          <p:nvPr/>
        </p:nvCxnSpPr>
        <p:spPr>
          <a:xfrm>
            <a:off x="6096000" y="5173579"/>
            <a:ext cx="10186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599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8558-9202-EEB1-040F-FDFA3341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FundationStereo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EEFA20-639B-CEBA-5252-EA9CB07F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70000" lnSpcReduction="20000"/>
          </a:bodyPr>
          <a:lstStyle/>
          <a:p>
            <a:r>
              <a:rPr kumimoji="1" lang="zh-CN" altLang="en-US" dirty="0"/>
              <a:t>传统</a:t>
            </a:r>
            <a:r>
              <a:rPr kumimoji="1" lang="en-US" altLang="zh-CN" dirty="0"/>
              <a:t>3D</a:t>
            </a:r>
            <a:r>
              <a:rPr kumimoji="1" lang="zh-CN" altLang="en-US" dirty="0"/>
              <a:t>视觉问题</a:t>
            </a:r>
            <a:r>
              <a:rPr kumimoji="1" lang="en-US" altLang="zh-CN" dirty="0"/>
              <a:t>: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r>
              <a:rPr kumimoji="1" lang="zh-CN" altLang="en-US" dirty="0"/>
              <a:t>未解决问题</a:t>
            </a:r>
            <a:r>
              <a:rPr kumimoji="1" lang="en-US" altLang="zh-CN" dirty="0"/>
              <a:t>:  </a:t>
            </a:r>
            <a:r>
              <a:rPr kumimoji="1" lang="en-US" altLang="zh-CN" u="sng" dirty="0"/>
              <a:t>   </a:t>
            </a:r>
            <a:r>
              <a:rPr kumimoji="1" lang="en-US" altLang="zh-CN" dirty="0"/>
              <a:t>  </a:t>
            </a:r>
          </a:p>
          <a:p>
            <a:pPr lvl="1"/>
            <a:r>
              <a:rPr kumimoji="1" lang="zh-CN" altLang="en-US" dirty="0"/>
              <a:t>现有条件</a:t>
            </a:r>
            <a:r>
              <a:rPr kumimoji="1" lang="en-US" altLang="zh-CN" dirty="0"/>
              <a:t>: </a:t>
            </a:r>
          </a:p>
          <a:p>
            <a:pPr lvl="2"/>
            <a:r>
              <a:rPr kumimoji="1" lang="en-US" altLang="zh-CN" dirty="0"/>
              <a:t>1</a:t>
            </a:r>
          </a:p>
          <a:p>
            <a:pPr lvl="2"/>
            <a:r>
              <a:rPr kumimoji="1" lang="en-US" altLang="zh-CN" dirty="0"/>
              <a:t>2</a:t>
            </a:r>
          </a:p>
          <a:p>
            <a:pPr lvl="1"/>
            <a:r>
              <a:rPr kumimoji="1" lang="zh-CN" altLang="en-US" dirty="0"/>
              <a:t>可设置条件</a:t>
            </a:r>
            <a:r>
              <a:rPr kumimoji="1" lang="en-US" altLang="zh-CN" dirty="0"/>
              <a:t>:</a:t>
            </a:r>
          </a:p>
          <a:p>
            <a:pPr lvl="2"/>
            <a:r>
              <a:rPr kumimoji="1" lang="en-US" altLang="zh-CN" dirty="0"/>
              <a:t>1</a:t>
            </a:r>
          </a:p>
          <a:p>
            <a:pPr lvl="2"/>
            <a:r>
              <a:rPr kumimoji="1" lang="en-US" altLang="zh-CN" dirty="0"/>
              <a:t>2</a:t>
            </a:r>
          </a:p>
          <a:p>
            <a:pPr lvl="1"/>
            <a:r>
              <a:rPr kumimoji="1" lang="zh-CN" altLang="en-US" dirty="0"/>
              <a:t>风险</a:t>
            </a:r>
            <a:r>
              <a:rPr kumimoji="1" lang="en-US" altLang="zh-CN" dirty="0"/>
              <a:t>: </a:t>
            </a:r>
          </a:p>
          <a:p>
            <a:pPr lvl="2"/>
            <a:r>
              <a:rPr kumimoji="1" lang="en-US" altLang="zh-CN" dirty="0"/>
              <a:t>1</a:t>
            </a:r>
          </a:p>
          <a:p>
            <a:pPr lvl="2"/>
            <a:r>
              <a:rPr kumimoji="1" lang="en-US" altLang="zh-CN" dirty="0"/>
              <a:t>2</a:t>
            </a:r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296952-9EA5-5A93-6A32-D7E3943A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314" y="2058984"/>
            <a:ext cx="5905500" cy="22352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DB76DD1-024A-D116-0BF5-7FB036DAC1C1}"/>
              </a:ext>
            </a:extLst>
          </p:cNvPr>
          <p:cNvSpPr/>
          <p:nvPr/>
        </p:nvSpPr>
        <p:spPr>
          <a:xfrm>
            <a:off x="2899317" y="4527545"/>
            <a:ext cx="1070517" cy="223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619BA1-7F06-AC84-018F-B2B82E36463B}"/>
              </a:ext>
            </a:extLst>
          </p:cNvPr>
          <p:cNvSpPr/>
          <p:nvPr/>
        </p:nvSpPr>
        <p:spPr>
          <a:xfrm>
            <a:off x="4133386" y="4527545"/>
            <a:ext cx="1070517" cy="223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FAEFC1B-B5A9-99E4-B364-D9CBDD931B3D}"/>
              </a:ext>
            </a:extLst>
          </p:cNvPr>
          <p:cNvSpPr/>
          <p:nvPr/>
        </p:nvSpPr>
        <p:spPr>
          <a:xfrm>
            <a:off x="5367455" y="4527544"/>
            <a:ext cx="1070517" cy="223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121CFFE-5F4A-25ED-7B5B-24306F95C698}"/>
              </a:ext>
            </a:extLst>
          </p:cNvPr>
          <p:cNvSpPr/>
          <p:nvPr/>
        </p:nvSpPr>
        <p:spPr>
          <a:xfrm>
            <a:off x="6668662" y="3126404"/>
            <a:ext cx="334537" cy="1048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/>
              <a:t>结构化理解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F3F88E1-9118-F54F-794F-CC1B5E2F503D}"/>
              </a:ext>
            </a:extLst>
          </p:cNvPr>
          <p:cNvSpPr/>
          <p:nvPr/>
        </p:nvSpPr>
        <p:spPr>
          <a:xfrm>
            <a:off x="7543337" y="3126404"/>
            <a:ext cx="334537" cy="1048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/>
              <a:t>视频理解</a:t>
            </a:r>
          </a:p>
        </p:txBody>
      </p:sp>
    </p:spTree>
    <p:extLst>
      <p:ext uri="{BB962C8B-B14F-4D97-AF65-F5344CB8AC3E}">
        <p14:creationId xmlns:p14="http://schemas.microsoft.com/office/powerpoint/2010/main" val="3613603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9813C6-3D49-D278-2FC4-8DDDB39B4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StereoMatching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A4BF8-EE08-0C17-6F55-209792C38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sz="2400" dirty="0"/>
              <a:t>起源</a:t>
            </a:r>
            <a:r>
              <a:rPr kumimoji="1" lang="en-US" altLang="zh-CN" sz="2400" dirty="0"/>
              <a:t>: </a:t>
            </a:r>
            <a:r>
              <a:rPr kumimoji="1" lang="zh-CN" altLang="en-US" sz="2400" dirty="0"/>
              <a:t>对人类双目立体视觉</a:t>
            </a:r>
            <a:r>
              <a:rPr kumimoji="1" lang="en-US" altLang="zh-CN" sz="2400" dirty="0"/>
              <a:t>(Binocular Stereo Vision)</a:t>
            </a:r>
            <a:r>
              <a:rPr kumimoji="1" lang="zh-CN" altLang="en-US" sz="2400" dirty="0"/>
              <a:t>的模仿</a:t>
            </a:r>
            <a:r>
              <a:rPr kumimoji="1" lang="en-US" altLang="zh-CN" sz="2400" dirty="0"/>
              <a:t>;</a:t>
            </a:r>
          </a:p>
          <a:p>
            <a:r>
              <a:rPr kumimoji="1" lang="zh-CN" altLang="en-US" sz="2400" dirty="0"/>
              <a:t>初期计算机视觉</a:t>
            </a:r>
            <a:r>
              <a:rPr kumimoji="1" lang="en-US" altLang="zh-CN" sz="2400" dirty="0"/>
              <a:t>:</a:t>
            </a:r>
            <a:endParaRPr kumimoji="1" lang="en-US" altLang="zh-CN" dirty="0"/>
          </a:p>
          <a:p>
            <a:pPr lvl="1"/>
            <a:r>
              <a:rPr lang="en" altLang="zh-CN" sz="2000" b="1" i="0" dirty="0">
                <a:solidFill>
                  <a:srgbClr val="404040"/>
                </a:solidFill>
                <a:effectLst/>
                <a:latin typeface="quote-cjk-patch"/>
              </a:rPr>
              <a:t>Marr</a:t>
            </a:r>
            <a:r>
              <a:rPr lang="zh-CN" altLang="en-US" sz="2000" b="1" i="0" dirty="0">
                <a:solidFill>
                  <a:srgbClr val="404040"/>
                </a:solidFill>
                <a:effectLst/>
                <a:latin typeface="quote-cjk-patch"/>
              </a:rPr>
              <a:t>和</a:t>
            </a:r>
            <a:r>
              <a:rPr lang="en" altLang="zh-CN" sz="2000" b="1" i="0" dirty="0" err="1">
                <a:solidFill>
                  <a:srgbClr val="404040"/>
                </a:solidFill>
                <a:effectLst/>
                <a:latin typeface="quote-cjk-patch"/>
              </a:rPr>
              <a:t>Poggio</a:t>
            </a:r>
            <a:r>
              <a:rPr lang="en-US" altLang="zh-CN" sz="2000" b="1" baseline="30000" dirty="0">
                <a:solidFill>
                  <a:srgbClr val="404040"/>
                </a:solidFill>
                <a:latin typeface="quote-cjk-patch"/>
              </a:rPr>
              <a:t>[1]</a:t>
            </a:r>
            <a:r>
              <a:rPr lang="zh-CN" altLang="en-US" sz="2000" b="0" i="0" dirty="0">
                <a:solidFill>
                  <a:srgbClr val="404040"/>
                </a:solidFill>
                <a:effectLst/>
                <a:latin typeface="quote-cjk-patch"/>
              </a:rPr>
              <a:t>提出的计算理论，将立体匹配视为</a:t>
            </a:r>
            <a:r>
              <a:rPr lang="zh-CN" altLang="en-US" sz="2000" b="1" i="0" dirty="0">
                <a:solidFill>
                  <a:srgbClr val="404040"/>
                </a:solidFill>
                <a:effectLst/>
                <a:latin typeface="quote-cjk-patch"/>
              </a:rPr>
              <a:t>对应问题</a:t>
            </a:r>
            <a:endParaRPr lang="en-US" altLang="zh-CN" sz="2000" b="1" i="0" dirty="0">
              <a:solidFill>
                <a:srgbClr val="404040"/>
              </a:solidFill>
              <a:effectLst/>
              <a:latin typeface="quote-cjk-patch"/>
            </a:endParaRPr>
          </a:p>
          <a:p>
            <a:pPr marL="457200" lvl="1" indent="0">
              <a:buNone/>
            </a:pPr>
            <a:r>
              <a:rPr lang="zh-CN" altLang="en-US" sz="2000" b="1" i="0" dirty="0">
                <a:solidFill>
                  <a:srgbClr val="404040"/>
                </a:solidFill>
                <a:effectLst/>
                <a:latin typeface="quote-cjk-patch"/>
              </a:rPr>
              <a:t>（</a:t>
            </a:r>
            <a:r>
              <a:rPr lang="en" altLang="zh-CN" sz="2000" b="1" i="0" dirty="0">
                <a:solidFill>
                  <a:srgbClr val="404040"/>
                </a:solidFill>
                <a:effectLst/>
                <a:latin typeface="quote-cjk-patch"/>
              </a:rPr>
              <a:t>Correspondence Problem</a:t>
            </a:r>
            <a:r>
              <a:rPr lang="zh-CN" altLang="en" sz="2000" b="1" i="0" dirty="0">
                <a:solidFill>
                  <a:srgbClr val="404040"/>
                </a:solidFill>
                <a:effectLst/>
                <a:latin typeface="quote-cjk-patch"/>
              </a:rPr>
              <a:t>）</a:t>
            </a:r>
            <a:r>
              <a:rPr lang="zh-CN" altLang="en" sz="2000" b="0" i="0" dirty="0">
                <a:solidFill>
                  <a:srgbClr val="404040"/>
                </a:solidFill>
                <a:effectLst/>
                <a:latin typeface="quote-cjk-patch"/>
              </a:rPr>
              <a:t>，</a:t>
            </a:r>
            <a:r>
              <a:rPr lang="zh-CN" altLang="en-US" sz="2000" b="0" i="0" dirty="0">
                <a:solidFill>
                  <a:srgbClr val="404040"/>
                </a:solidFill>
                <a:effectLst/>
                <a:latin typeface="quote-cjk-patch"/>
              </a:rPr>
              <a:t>强调通过左右图像的像素匹配计算视差</a:t>
            </a:r>
            <a:r>
              <a:rPr lang="en-US" altLang="zh-CN" sz="2000" b="0" i="0" dirty="0">
                <a:solidFill>
                  <a:srgbClr val="404040"/>
                </a:solidFill>
                <a:effectLst/>
                <a:latin typeface="quote-cjk-patch"/>
              </a:rPr>
              <a:t>;</a:t>
            </a:r>
          </a:p>
          <a:p>
            <a:pPr lvl="1"/>
            <a:r>
              <a:rPr lang="zh-CN" altLang="en-US" sz="2000" b="1" i="0" dirty="0">
                <a:solidFill>
                  <a:srgbClr val="404040"/>
                </a:solidFill>
                <a:effectLst/>
                <a:latin typeface="quote-cjk-patch"/>
              </a:rPr>
              <a:t>区域匹配算法</a:t>
            </a:r>
            <a:r>
              <a:rPr lang="zh-CN" altLang="en-US" sz="2000" b="0" i="0" dirty="0">
                <a:solidFill>
                  <a:srgbClr val="404040"/>
                </a:solidFill>
                <a:effectLst/>
                <a:latin typeface="quote-cjk-patch"/>
              </a:rPr>
              <a:t>（如</a:t>
            </a:r>
            <a:r>
              <a:rPr lang="en" altLang="zh-CN" sz="2000" b="0" i="0" dirty="0">
                <a:solidFill>
                  <a:srgbClr val="404040"/>
                </a:solidFill>
                <a:effectLst/>
                <a:latin typeface="quote-cjk-patch"/>
              </a:rPr>
              <a:t>SSD</a:t>
            </a:r>
            <a:r>
              <a:rPr lang="zh-CN" altLang="en" sz="2000" b="0" i="0" dirty="0">
                <a:solidFill>
                  <a:srgbClr val="404040"/>
                </a:solidFill>
                <a:effectLst/>
                <a:latin typeface="quote-cjk-patch"/>
              </a:rPr>
              <a:t>、</a:t>
            </a:r>
            <a:r>
              <a:rPr lang="en" altLang="zh-CN" sz="2000" b="0" i="0" dirty="0">
                <a:solidFill>
                  <a:srgbClr val="404040"/>
                </a:solidFill>
                <a:effectLst/>
                <a:latin typeface="quote-cjk-patch"/>
              </a:rPr>
              <a:t>NCC</a:t>
            </a:r>
            <a:r>
              <a:rPr lang="zh-CN" altLang="en" sz="2000" b="0" i="0" dirty="0">
                <a:solidFill>
                  <a:srgbClr val="404040"/>
                </a:solidFill>
                <a:effectLst/>
                <a:latin typeface="quote-cjk-patch"/>
              </a:rPr>
              <a:t>）</a:t>
            </a:r>
            <a:r>
              <a:rPr lang="zh-CN" altLang="en-US" sz="2000" b="0" i="0" dirty="0">
                <a:solidFill>
                  <a:srgbClr val="404040"/>
                </a:solidFill>
                <a:effectLst/>
                <a:latin typeface="quote-cjk-patch"/>
              </a:rPr>
              <a:t>和</a:t>
            </a:r>
            <a:r>
              <a:rPr lang="zh-CN" altLang="en-US" sz="2000" b="1" i="0" dirty="0">
                <a:solidFill>
                  <a:srgbClr val="404040"/>
                </a:solidFill>
                <a:effectLst/>
                <a:latin typeface="quote-cjk-patch"/>
              </a:rPr>
              <a:t>特征点匹配</a:t>
            </a:r>
            <a:r>
              <a:rPr lang="zh-CN" altLang="en-US" sz="2000" b="0" i="0" dirty="0">
                <a:solidFill>
                  <a:srgbClr val="404040"/>
                </a:solidFill>
                <a:effectLst/>
                <a:latin typeface="quote-cjk-patch"/>
              </a:rPr>
              <a:t>（如</a:t>
            </a:r>
            <a:r>
              <a:rPr lang="en" altLang="zh-CN" sz="2000" b="0" i="0" dirty="0">
                <a:solidFill>
                  <a:srgbClr val="404040"/>
                </a:solidFill>
                <a:effectLst/>
                <a:latin typeface="quote-cjk-patch"/>
              </a:rPr>
              <a:t>Harris</a:t>
            </a:r>
            <a:r>
              <a:rPr lang="zh-CN" altLang="en-US" sz="2000" b="0" i="0" dirty="0">
                <a:solidFill>
                  <a:srgbClr val="404040"/>
                </a:solidFill>
                <a:effectLst/>
                <a:latin typeface="quote-cjk-patch"/>
              </a:rPr>
              <a:t>角点）成为早期主流方法</a:t>
            </a:r>
            <a:r>
              <a:rPr lang="en-US" altLang="zh-CN" sz="2000" b="0" i="0" dirty="0">
                <a:solidFill>
                  <a:srgbClr val="404040"/>
                </a:solidFill>
                <a:effectLst/>
                <a:latin typeface="quote-cjk-patch"/>
              </a:rPr>
              <a:t>;</a:t>
            </a:r>
            <a:endParaRPr kumimoji="1" lang="en-US" altLang="zh-CN" sz="2000" dirty="0"/>
          </a:p>
          <a:p>
            <a:r>
              <a:rPr kumimoji="1" lang="zh-CN" altLang="en-US" sz="2400" dirty="0"/>
              <a:t>目标</a:t>
            </a:r>
            <a:r>
              <a:rPr kumimoji="1" lang="en-US" altLang="zh-CN" dirty="0"/>
              <a:t>: </a:t>
            </a:r>
          </a:p>
          <a:p>
            <a:pPr lvl="1"/>
            <a:r>
              <a:rPr kumimoji="1" lang="zh-CN" altLang="en-US" sz="2000" dirty="0"/>
              <a:t>从一对标定的双目图像中计算稠密视差图</a:t>
            </a:r>
            <a:r>
              <a:rPr kumimoji="1" lang="en-US" altLang="zh-CN" sz="2000" dirty="0"/>
              <a:t>(Dense </a:t>
            </a:r>
            <a:r>
              <a:rPr kumimoji="1" lang="en-US" altLang="zh-CN" sz="2000" dirty="0" err="1"/>
              <a:t>Dsiparity</a:t>
            </a:r>
            <a:r>
              <a:rPr kumimoji="1" lang="en-US" altLang="zh-CN" sz="2000" dirty="0"/>
              <a:t> Map), </a:t>
            </a:r>
          </a:p>
          <a:p>
            <a:pPr marL="457200" lvl="1" indent="0">
              <a:buNone/>
            </a:pPr>
            <a:r>
              <a:rPr kumimoji="1" lang="zh-CN" altLang="en-US" sz="2000" dirty="0"/>
              <a:t>  进而恢复深度</a:t>
            </a:r>
            <a:r>
              <a:rPr kumimoji="1" lang="en-US" altLang="zh-CN" sz="2000" dirty="0"/>
              <a:t>;</a:t>
            </a:r>
            <a:endParaRPr kumimoji="1" lang="zh-CN" altLang="en-US" sz="2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DDE5295-6D51-34AA-C81B-B5C623DE01F7}"/>
              </a:ext>
            </a:extLst>
          </p:cNvPr>
          <p:cNvSpPr txBox="1"/>
          <p:nvPr/>
        </p:nvSpPr>
        <p:spPr>
          <a:xfrm>
            <a:off x="0" y="645566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[1]</a:t>
            </a:r>
            <a:r>
              <a:rPr lang="en" altLang="zh-CN" dirty="0"/>
              <a:t> Cooperative Computation of Stereo Disparity. </a:t>
            </a:r>
            <a:r>
              <a:rPr lang="en" altLang="zh-CN" dirty="0" err="1"/>
              <a:t>D.Marr</a:t>
            </a:r>
            <a:r>
              <a:rPr lang="en" altLang="zh-CN" dirty="0"/>
              <a:t>, </a:t>
            </a:r>
            <a:r>
              <a:rPr lang="en" altLang="zh-CN" dirty="0" err="1"/>
              <a:t>T.Poggio</a:t>
            </a:r>
            <a:r>
              <a:rPr lang="en" altLang="zh-CN" dirty="0"/>
              <a:t>, 1976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8C9046-4A9F-852C-EAF8-4FB00ABC7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194" y="816078"/>
            <a:ext cx="2763806" cy="24759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2E820B-9B05-CCD2-8D8C-55F917D33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536" y="4062042"/>
            <a:ext cx="3140286" cy="257828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17F4662C-1919-4771-D44A-28B99E8A8FE5}"/>
              </a:ext>
            </a:extLst>
          </p:cNvPr>
          <p:cNvSpPr/>
          <p:nvPr/>
        </p:nvSpPr>
        <p:spPr>
          <a:xfrm>
            <a:off x="8746958" y="6311900"/>
            <a:ext cx="577516" cy="513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945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D00B9F-8C97-AA17-2CAB-97711B27D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Multi-View-Stereo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8D9D16-9D96-D925-B450-56FC1C790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目标</a:t>
            </a:r>
            <a:r>
              <a:rPr kumimoji="1" lang="en-US" altLang="zh-CN" dirty="0"/>
              <a:t>: </a:t>
            </a:r>
            <a:r>
              <a:rPr kumimoji="1" lang="zh-CN" altLang="en-US" dirty="0"/>
              <a:t>从多视图</a:t>
            </a:r>
            <a:r>
              <a:rPr kumimoji="1" lang="en-US" altLang="zh-CN" dirty="0"/>
              <a:t>(&gt;=3)</a:t>
            </a:r>
            <a:r>
              <a:rPr kumimoji="1" lang="zh-CN" altLang="en-US" dirty="0"/>
              <a:t>恢复稠密三维模型</a:t>
            </a:r>
            <a:endParaRPr kumimoji="1" lang="en-US" altLang="zh-CN" dirty="0"/>
          </a:p>
          <a:p>
            <a:r>
              <a:rPr kumimoji="1" lang="zh-CN" altLang="en-US" dirty="0"/>
              <a:t>三维表达范式</a:t>
            </a:r>
            <a:r>
              <a:rPr kumimoji="1" lang="en-US" altLang="zh-CN" dirty="0"/>
              <a:t>: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C5593EA-1349-28DC-E812-71BA9B9AB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243" y="3442588"/>
            <a:ext cx="3637845" cy="9282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3B7F4D-2B9B-0511-B95D-9F979FA8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420" y="3447239"/>
            <a:ext cx="3476979" cy="125726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BF809C4-0438-8F4D-80B1-9E0FF5EBBAEC}"/>
              </a:ext>
            </a:extLst>
          </p:cNvPr>
          <p:cNvSpPr txBox="1"/>
          <p:nvPr/>
        </p:nvSpPr>
        <p:spPr>
          <a:xfrm>
            <a:off x="1250244" y="2822222"/>
            <a:ext cx="363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/>
              <a:t>基于体素</a:t>
            </a:r>
            <a:r>
              <a:rPr kumimoji="1" lang="en-US" altLang="zh-CN" b="1" dirty="0"/>
              <a:t>:</a:t>
            </a:r>
          </a:p>
          <a:p>
            <a:r>
              <a:rPr kumimoji="1" lang="en-US" altLang="zh-CN" dirty="0"/>
              <a:t>MVS</a:t>
            </a:r>
            <a:r>
              <a:rPr kumimoji="1" lang="zh-CN" altLang="en-US" dirty="0"/>
              <a:t>等价于一个</a:t>
            </a:r>
            <a:r>
              <a:rPr kumimoji="1" lang="en-US" altLang="zh-CN" dirty="0"/>
              <a:t>3D Voxel</a:t>
            </a:r>
            <a:r>
              <a:rPr kumimoji="1" lang="zh-CN" altLang="en-US" dirty="0"/>
              <a:t>标记问题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3CF2EE4-2734-BCE5-9BAD-1E22321721CA}"/>
              </a:ext>
            </a:extLst>
          </p:cNvPr>
          <p:cNvSpPr txBox="1"/>
          <p:nvPr/>
        </p:nvSpPr>
        <p:spPr>
          <a:xfrm>
            <a:off x="5057419" y="2816397"/>
            <a:ext cx="363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/>
              <a:t>基于特征点点云</a:t>
            </a:r>
            <a:r>
              <a:rPr kumimoji="1" lang="en-US" altLang="zh-CN" b="1" dirty="0"/>
              <a:t>:</a:t>
            </a:r>
          </a:p>
          <a:p>
            <a:r>
              <a:rPr kumimoji="1" lang="zh-CN" altLang="en-US" dirty="0"/>
              <a:t>特征点生成初始点云再传播、过滤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348117B-78DC-B101-601D-0B4A7B09438B}"/>
              </a:ext>
            </a:extLst>
          </p:cNvPr>
          <p:cNvSpPr txBox="1"/>
          <p:nvPr/>
        </p:nvSpPr>
        <p:spPr>
          <a:xfrm>
            <a:off x="1250243" y="4716630"/>
            <a:ext cx="464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/>
              <a:t>基于深度图</a:t>
            </a:r>
            <a:r>
              <a:rPr kumimoji="1" lang="en-US" altLang="zh-CN" b="1" dirty="0"/>
              <a:t>:</a:t>
            </a:r>
          </a:p>
          <a:p>
            <a:r>
              <a:rPr kumimoji="1" lang="en-US" altLang="zh-CN" dirty="0"/>
              <a:t>MVS</a:t>
            </a:r>
            <a:r>
              <a:rPr kumimoji="1" lang="zh-CN" altLang="en-US" dirty="0"/>
              <a:t>转换为</a:t>
            </a:r>
            <a:r>
              <a:rPr kumimoji="1" lang="en-US" altLang="zh-CN" dirty="0"/>
              <a:t>per view depth estimation</a:t>
            </a:r>
            <a:r>
              <a:rPr kumimoji="1" lang="zh-CN" altLang="en-US" dirty="0"/>
              <a:t>问题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ED80F5B-0133-55AC-9531-29AE88809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6201" y="1373675"/>
            <a:ext cx="1634807" cy="50661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25E538A-2CD5-3A04-850A-84CDCF2DA72B}"/>
              </a:ext>
            </a:extLst>
          </p:cNvPr>
          <p:cNvGrpSpPr/>
          <p:nvPr/>
        </p:nvGrpSpPr>
        <p:grpSpPr>
          <a:xfrm>
            <a:off x="1856168" y="5297015"/>
            <a:ext cx="4654258" cy="1560985"/>
            <a:chOff x="1856168" y="5297015"/>
            <a:chExt cx="4654258" cy="156098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FEF6EBD-BCA4-796A-379A-1CE9E1696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3851"/>
            <a:stretch/>
          </p:blipFill>
          <p:spPr>
            <a:xfrm flipH="1">
              <a:off x="3770791" y="5297015"/>
              <a:ext cx="2739635" cy="156098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6C734BC-9629-6E65-808E-F7964F961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6168" y="5432267"/>
              <a:ext cx="1442639" cy="1425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2941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7C9107-BF8B-694B-F816-CA91081C3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MVS</a:t>
            </a:r>
            <a:r>
              <a:rPr kumimoji="1" lang="zh-CN" altLang="en-US" dirty="0"/>
              <a:t>与</a:t>
            </a:r>
            <a:r>
              <a:rPr kumimoji="1" lang="en-US" altLang="zh-CN" dirty="0" err="1"/>
              <a:t>StereoMatching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99A3FE-38DA-9572-D3E8-9632FB7EA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MVS: </a:t>
            </a:r>
            <a:r>
              <a:rPr kumimoji="1" lang="zh-CN" altLang="en-US" dirty="0"/>
              <a:t>从多张图像恢复深度图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传统</a:t>
            </a:r>
            <a:r>
              <a:rPr kumimoji="1" lang="en-US" altLang="zh-CN" dirty="0"/>
              <a:t>MVS: </a:t>
            </a:r>
            <a:r>
              <a:rPr kumimoji="1" lang="zh-CN" altLang="en-US" dirty="0"/>
              <a:t>手动设计相似性算法和矫正方法去计算稠密匹配，恢复</a:t>
            </a:r>
            <a:r>
              <a:rPr kumimoji="1" lang="en-US" altLang="zh-CN" dirty="0"/>
              <a:t>3D</a:t>
            </a:r>
            <a:r>
              <a:rPr kumimoji="1" lang="zh-CN" altLang="en-US" dirty="0"/>
              <a:t>点</a:t>
            </a:r>
            <a:r>
              <a:rPr kumimoji="1" lang="en-US" altLang="zh-CN" dirty="0"/>
              <a:t>; </a:t>
            </a:r>
            <a:r>
              <a:rPr kumimoji="1" lang="zh-CN" altLang="en-US" dirty="0"/>
              <a:t>但在遮挡区域、弱纹理、光照变化区域仍面临挑战</a:t>
            </a:r>
            <a:r>
              <a:rPr kumimoji="1" lang="en-US" altLang="zh-CN" dirty="0"/>
              <a:t>;</a:t>
            </a:r>
          </a:p>
          <a:p>
            <a:pPr lvl="1"/>
            <a:r>
              <a:rPr kumimoji="1" lang="en-US" altLang="zh-CN" dirty="0"/>
              <a:t>Learned MVS: </a:t>
            </a:r>
            <a:r>
              <a:rPr kumimoji="1" lang="zh-CN" altLang="en-US" dirty="0"/>
              <a:t>输入任意多张已知位姿图像</a:t>
            </a:r>
            <a:r>
              <a:rPr kumimoji="1" lang="en-US" altLang="zh-CN" dirty="0"/>
              <a:t>, </a:t>
            </a:r>
            <a:r>
              <a:rPr kumimoji="1" lang="zh-CN" altLang="en-US" dirty="0"/>
              <a:t>网络提取图像特征</a:t>
            </a:r>
            <a:r>
              <a:rPr kumimoji="1" lang="en-US" altLang="zh-CN" dirty="0"/>
              <a:t>,</a:t>
            </a:r>
            <a:r>
              <a:rPr kumimoji="1" lang="zh-CN" altLang="en-US" dirty="0"/>
              <a:t> 构建代价体</a:t>
            </a:r>
            <a:r>
              <a:rPr kumimoji="1" lang="en-US" altLang="zh-CN" dirty="0"/>
              <a:t>, </a:t>
            </a:r>
            <a:r>
              <a:rPr kumimoji="1" lang="zh-CN" altLang="en-US" dirty="0"/>
              <a:t>从代价体中回归深度图</a:t>
            </a:r>
            <a:r>
              <a:rPr kumimoji="1" lang="en-US" altLang="zh-CN" dirty="0"/>
              <a:t>;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Stereo: </a:t>
            </a:r>
            <a:r>
              <a:rPr kumimoji="1" lang="zh-CN" altLang="en-US" dirty="0"/>
              <a:t>从一对图像恢复时差图</a:t>
            </a:r>
            <a:r>
              <a:rPr kumimoji="1" lang="en-US" altLang="zh-CN" dirty="0"/>
              <a:t>/</a:t>
            </a:r>
            <a:r>
              <a:rPr kumimoji="1" lang="zh-CN" altLang="en-US" dirty="0"/>
              <a:t>深度图</a:t>
            </a:r>
          </a:p>
        </p:txBody>
      </p:sp>
    </p:spTree>
    <p:extLst>
      <p:ext uri="{BB962C8B-B14F-4D97-AF65-F5344CB8AC3E}">
        <p14:creationId xmlns:p14="http://schemas.microsoft.com/office/powerpoint/2010/main" val="762573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7492CB-90ED-3207-5BA7-DF4996BCA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Background: Stereo Matching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2B237-C505-51E9-D609-A31FAFD8C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Image Rectification: 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517AF44-5678-6FAD-EDC4-058F4C7EA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77" y="2282120"/>
            <a:ext cx="4391378" cy="439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21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A5AA1F-1D0A-C8CD-A29D-75156770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Background: Stereo Matching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2EAD37-1724-788C-A583-2FEA7435D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err="1"/>
              <a:t>Epipolar</a:t>
            </a:r>
            <a:r>
              <a:rPr kumimoji="1" lang="en-US" altLang="zh-CN" dirty="0"/>
              <a:t> Geometry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C8D65D-C815-97CB-C1CD-66B082C2E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55" y="2349930"/>
            <a:ext cx="7772400" cy="414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04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F7B1C6-1378-7FA2-FBD6-50B7FAA6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Background: Stereo Matching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D89083-8675-C11A-069A-74ACA77F4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Disparity from depth</a:t>
            </a:r>
            <a:endParaRPr kumimoji="1"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C97D5D2-B597-E550-C402-7662DE931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489" y="2382483"/>
            <a:ext cx="7256498" cy="423078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08EDFD6-8040-8DEF-4DAE-60F24E6875C0}"/>
              </a:ext>
            </a:extLst>
          </p:cNvPr>
          <p:cNvSpPr txBox="1"/>
          <p:nvPr/>
        </p:nvSpPr>
        <p:spPr>
          <a:xfrm>
            <a:off x="9471378" y="3589867"/>
            <a:ext cx="2720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已知相机内外惨</a:t>
            </a:r>
            <a:r>
              <a:rPr kumimoji="1" lang="en-US" altLang="zh-CN" dirty="0"/>
              <a:t>, disparity</a:t>
            </a:r>
            <a:r>
              <a:rPr kumimoji="1" lang="zh-CN" altLang="en-US" dirty="0"/>
              <a:t>和</a:t>
            </a:r>
            <a:r>
              <a:rPr kumimoji="1" lang="en-US" altLang="zh-CN" dirty="0"/>
              <a:t>depth</a:t>
            </a:r>
            <a:r>
              <a:rPr kumimoji="1" lang="zh-CN" altLang="en-US" dirty="0"/>
              <a:t>可以相互转换</a:t>
            </a:r>
            <a:r>
              <a:rPr kumimoji="1" lang="en-US" altLang="zh-CN" dirty="0"/>
              <a:t>;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6155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44B25-DDE8-498A-3B6E-160FAF452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Background: Stereo Matching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BA906B-52C3-45D2-FEAC-4BE2A464E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Correspondence search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944FCC1-5122-7324-EED4-8882FCA85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111" y="2477545"/>
            <a:ext cx="7772400" cy="358652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00D6011-6DDB-0F2D-AB61-F6042B2FD7E5}"/>
              </a:ext>
            </a:extLst>
          </p:cNvPr>
          <p:cNvSpPr txBox="1"/>
          <p:nvPr/>
        </p:nvSpPr>
        <p:spPr>
          <a:xfrm>
            <a:off x="1284111" y="6176963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假设</a:t>
            </a:r>
            <a:r>
              <a:rPr kumimoji="1" lang="en-US" altLang="zh-CN" dirty="0"/>
              <a:t>disparity</a:t>
            </a:r>
            <a:r>
              <a:rPr kumimoji="1" lang="zh-CN" altLang="en-US" dirty="0"/>
              <a:t>范围</a:t>
            </a:r>
            <a:r>
              <a:rPr kumimoji="1" lang="en-US" altLang="zh-CN" dirty="0"/>
              <a:t>, </a:t>
            </a:r>
            <a:r>
              <a:rPr kumimoji="1" lang="zh-CN" altLang="en-US" dirty="0"/>
              <a:t>在</a:t>
            </a:r>
            <a:r>
              <a:rPr kumimoji="1" lang="en-US" altLang="zh-CN" dirty="0"/>
              <a:t>right</a:t>
            </a:r>
            <a:r>
              <a:rPr kumimoji="1" lang="zh-CN" altLang="en-US" dirty="0"/>
              <a:t>中滑动窗口寻找最小匹配</a:t>
            </a:r>
            <a:r>
              <a:rPr kumimoji="1" lang="en-US" altLang="zh-CN" dirty="0"/>
              <a:t>cost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2224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2348</TotalTime>
  <Words>1466</Words>
  <Application>Microsoft Macintosh PowerPoint</Application>
  <PresentationFormat>宽屏</PresentationFormat>
  <Paragraphs>258</Paragraphs>
  <Slides>29</Slides>
  <Notes>4</Notes>
  <HiddenSlides>1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等线</vt:lpstr>
      <vt:lpstr>等线 Light</vt:lpstr>
      <vt:lpstr>quote-cjk-patch</vt:lpstr>
      <vt:lpstr>Arial</vt:lpstr>
      <vt:lpstr>Cambria Math</vt:lpstr>
      <vt:lpstr>Lucida Grande</vt:lpstr>
      <vt:lpstr>Wingdings</vt:lpstr>
      <vt:lpstr>Office 主题​​</vt:lpstr>
      <vt:lpstr>CVPR2025 Paper reading</vt:lpstr>
      <vt:lpstr>StereoMatching发展历程</vt:lpstr>
      <vt:lpstr>StereoMatching</vt:lpstr>
      <vt:lpstr>Multi-View-Stereo</vt:lpstr>
      <vt:lpstr>MVS与StereoMatching</vt:lpstr>
      <vt:lpstr>Background: Stereo Matching</vt:lpstr>
      <vt:lpstr>Background: Stereo Matching</vt:lpstr>
      <vt:lpstr>Background: Stereo Matching</vt:lpstr>
      <vt:lpstr>Background: Stereo Matching</vt:lpstr>
      <vt:lpstr>Background: Stereo Matching</vt:lpstr>
      <vt:lpstr>Background: Stereo Matching</vt:lpstr>
      <vt:lpstr>深度学习时期: 构建更有效代价体</vt:lpstr>
      <vt:lpstr>迭代优化时期: Regularization方法演进</vt:lpstr>
      <vt:lpstr>提点方法演进</vt:lpstr>
      <vt:lpstr>FundationStereo</vt:lpstr>
      <vt:lpstr>FundationStereo</vt:lpstr>
      <vt:lpstr>FundationStereo</vt:lpstr>
      <vt:lpstr>FundationStereo</vt:lpstr>
      <vt:lpstr>FundationStereo</vt:lpstr>
      <vt:lpstr>FundationStereo</vt:lpstr>
      <vt:lpstr>FundationStereo</vt:lpstr>
      <vt:lpstr>FundationStereo</vt:lpstr>
      <vt:lpstr>FundationStereo</vt:lpstr>
      <vt:lpstr>FundationStereo</vt:lpstr>
      <vt:lpstr>FundationStereo</vt:lpstr>
      <vt:lpstr>FundationStereo</vt:lpstr>
      <vt:lpstr>FundationStereo</vt:lpstr>
      <vt:lpstr>3D Fundation Model研究趋势</vt:lpstr>
      <vt:lpstr>FundationStereo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CVPR2025 Paper reading</dc:title>
  <dc:creator>FANG Chuan</dc:creator>
  <cp:lastModifiedBy>FANG Chuan</cp:lastModifiedBy>
  <cp:revision>103</cp:revision>
  <dcterms:created xsi:type="dcterms:W3CDTF">2025-06-18T12:00:53Z</dcterms:created>
  <dcterms:modified xsi:type="dcterms:W3CDTF">2025-06-20T12:13:19Z</dcterms:modified>
</cp:coreProperties>
</file>